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333" r:id="rId3"/>
    <p:sldId id="374" r:id="rId4"/>
    <p:sldId id="371" r:id="rId5"/>
    <p:sldId id="385" r:id="rId6"/>
    <p:sldId id="372" r:id="rId7"/>
    <p:sldId id="375" r:id="rId8"/>
    <p:sldId id="376" r:id="rId9"/>
    <p:sldId id="490" r:id="rId10"/>
    <p:sldId id="491" r:id="rId11"/>
    <p:sldId id="377" r:id="rId12"/>
    <p:sldId id="492" r:id="rId13"/>
    <p:sldId id="489" r:id="rId14"/>
    <p:sldId id="378" r:id="rId15"/>
    <p:sldId id="379" r:id="rId16"/>
  </p:sldIdLst>
  <p:sldSz cx="12192000" cy="6858000"/>
  <p:notesSz cx="6858000" cy="9144000"/>
  <p:embeddedFontLst>
    <p:embeddedFont>
      <p:font typeface="맑은 고딕" panose="020B0503020000020004" pitchFamily="34" charset="-127"/>
      <p:regular r:id="rId19"/>
      <p:bold r:id="rId20"/>
    </p:embeddedFont>
    <p:embeddedFont>
      <p:font typeface="Bebas Neue" panose="020B0606020202050201" charset="0"/>
      <p:regular r:id="rId21"/>
    </p:embeddedFont>
    <p:embeddedFont>
      <p:font typeface="Poppins Light" panose="020B0604020202020204" charset="0"/>
      <p:regular r:id="rId22"/>
      <p:italic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D2CD"/>
    <a:srgbClr val="7EEDFD"/>
    <a:srgbClr val="84F9FD"/>
    <a:srgbClr val="087752"/>
    <a:srgbClr val="D68735"/>
    <a:srgbClr val="E4E2E0"/>
    <a:srgbClr val="CAB3AB"/>
    <a:srgbClr val="24385D"/>
    <a:srgbClr val="F7F5F5"/>
    <a:srgbClr val="F7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>
            <a:extLst>
              <a:ext uri="{FF2B5EF4-FFF2-40B4-BE49-F238E27FC236}">
                <a16:creationId xmlns:a16="http://schemas.microsoft.com/office/drawing/2014/main" id="{9FD3D515-74AB-4448-8BA2-0B39DBEA4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0"/>
            <a:ext cx="4533899" cy="5105464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3737F027-291E-4BA0-8057-073A7010B0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640" y="2247900"/>
            <a:ext cx="2118360" cy="4610099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0BCD4562-09CA-4302-891E-06A6D8595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13168"/>
            <a:ext cx="1638300" cy="1844832"/>
          </a:xfrm>
          <a:prstGeom prst="rect">
            <a:avLst/>
          </a:prstGeom>
        </p:spPr>
      </p:pic>
      <p:pic>
        <p:nvPicPr>
          <p:cNvPr id="8" name="Graphic 3">
            <a:hlinkClick r:id="rId4"/>
            <a:extLst>
              <a:ext uri="{FF2B5EF4-FFF2-40B4-BE49-F238E27FC236}">
                <a16:creationId xmlns:a16="http://schemas.microsoft.com/office/drawing/2014/main" id="{9957D2F0-B192-4417-A847-A76D43B4B0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7"/>
            <a:extLst>
              <a:ext uri="{FF2B5EF4-FFF2-40B4-BE49-F238E27FC236}">
                <a16:creationId xmlns:a16="http://schemas.microsoft.com/office/drawing/2014/main" id="{12EA910F-F9E4-426F-8D7D-9B091AB91DF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3552C9E-AE28-49B3-90D7-5D84BCED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99617"/>
            <a:ext cx="1028700" cy="11583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56C4F3-9BAB-4665-90A8-868727279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720AB645-2F9A-496E-A3E1-9A0B05ED50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4D7E600E-8322-468B-A352-320A7A22D0B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8A53C485-865E-4077-BD44-EAB76C366CC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638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3552C9E-AE28-49B3-90D7-5D84BCED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99617"/>
            <a:ext cx="1028700" cy="11583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56C4F3-9BAB-4665-90A8-868727279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5F01366D-9994-4DCA-B633-667BD51907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F694B658-B593-4083-9F55-E36D1E3F865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FED8BFF3-BF72-413E-A633-5A42B00FE6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349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890BDA3C-FF23-4707-95E4-0B0BDC05CD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9AB86023-62D6-41EA-B35C-017AE67094BF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EABCE3CC-A515-416A-AD6F-76C0987FBE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88C8505F-5C46-4C72-ADF3-812B93B93E84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3552C9E-AE28-49B3-90D7-5D84BCED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99617"/>
            <a:ext cx="1028700" cy="11583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56C4F3-9BAB-4665-90A8-868727279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5165E82B-06AC-406B-B41D-5C1BA71D5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99FE88C8-4756-47B8-8AA1-BCBC4D30F46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9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D685036-5E67-4523-A70F-E8157480AC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13168"/>
            <a:ext cx="1638300" cy="184483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9115859-FB0B-4A3D-B168-C41A398CB3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241" y="0"/>
            <a:ext cx="3800758" cy="42799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E37DF53E-FDAA-47E4-9DE0-AEF6838AD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F1CB812A-F2F8-4466-AABA-3B59AC501025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6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12">
            <a:extLst>
              <a:ext uri="{FF2B5EF4-FFF2-40B4-BE49-F238E27FC236}">
                <a16:creationId xmlns:a16="http://schemas.microsoft.com/office/drawing/2014/main" id="{E925F2F8-B957-4DF8-9B01-7B4CD7DACBD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80087" y="0"/>
            <a:ext cx="4711913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3552C9E-AE28-49B3-90D7-5D84BCED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99617"/>
            <a:ext cx="1028700" cy="1158383"/>
          </a:xfrm>
          <a:prstGeom prst="rect">
            <a:avLst/>
          </a:prstGeom>
        </p:spPr>
      </p:pic>
      <p:pic>
        <p:nvPicPr>
          <p:cNvPr id="7" name="Graphic 3">
            <a:hlinkClick r:id="rId3"/>
            <a:extLst>
              <a:ext uri="{FF2B5EF4-FFF2-40B4-BE49-F238E27FC236}">
                <a16:creationId xmlns:a16="http://schemas.microsoft.com/office/drawing/2014/main" id="{3F082B75-EBA7-466D-95E3-D3D1BA58A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9" name="TextBox 8">
            <a:hlinkClick r:id="rId6"/>
            <a:extLst>
              <a:ext uri="{FF2B5EF4-FFF2-40B4-BE49-F238E27FC236}">
                <a16:creationId xmlns:a16="http://schemas.microsoft.com/office/drawing/2014/main" id="{36752280-5896-417C-9EC9-BEB6E921F21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597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3552C9E-AE28-49B3-90D7-5D84BCED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99617"/>
            <a:ext cx="1028700" cy="11583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56C4F3-9BAB-4665-90A8-868727279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2A3D7C8D-FA61-4686-965C-9277F97C80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04426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823A6F37-E296-4534-9B4D-5C04B2D3E1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40071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4BA3EF47-6D3D-4B9B-96FB-14635BF1110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75716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D1C7A3BC-8C8F-40DB-966B-97A36E294E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11362" y="2285999"/>
            <a:ext cx="1976212" cy="197621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A1AB7B0C-DCEC-4AD9-959E-F61A290BBD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59872BCE-5823-4E47-A28D-DAF46D563F0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563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D12C05E-AFA1-40FD-BF01-3E22AB7B6E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013168"/>
            <a:ext cx="1638300" cy="184483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3EBC6FB-349C-4609-96BA-6FCC73084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81" y="0"/>
            <a:ext cx="3045118" cy="34290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C8A092A6-4EC4-4848-B645-57AA0C57A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6"/>
            <a:extLst>
              <a:ext uri="{FF2B5EF4-FFF2-40B4-BE49-F238E27FC236}">
                <a16:creationId xmlns:a16="http://schemas.microsoft.com/office/drawing/2014/main" id="{A8053A38-25D9-4D73-B64F-8EBE63675A9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75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3552C9E-AE28-49B3-90D7-5D84BCED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99617"/>
            <a:ext cx="1028700" cy="11583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56C4F3-9BAB-4665-90A8-868727279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sp>
        <p:nvSpPr>
          <p:cNvPr id="8" name="그림 개체 틀 12">
            <a:extLst>
              <a:ext uri="{FF2B5EF4-FFF2-40B4-BE49-F238E27FC236}">
                <a16:creationId xmlns:a16="http://schemas.microsoft.com/office/drawing/2014/main" id="{CCD3BF76-59F7-43C1-98EC-7838E261A3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13943" y="1307494"/>
            <a:ext cx="3027666" cy="170270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2">
            <a:extLst>
              <a:ext uri="{FF2B5EF4-FFF2-40B4-BE49-F238E27FC236}">
                <a16:creationId xmlns:a16="http://schemas.microsoft.com/office/drawing/2014/main" id="{A47273DE-A2C8-4628-988F-B1009B0C00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33531" y="1307494"/>
            <a:ext cx="2979613" cy="170270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59A8CE21-4CB6-4C7E-B73F-AFA90E6DE0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25DEB209-1FCC-48E9-9748-404FB89AC58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998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12">
            <a:extLst>
              <a:ext uri="{FF2B5EF4-FFF2-40B4-BE49-F238E27FC236}">
                <a16:creationId xmlns:a16="http://schemas.microsoft.com/office/drawing/2014/main" id="{7AB4C4E9-24D7-4F1D-9304-98E59A962D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72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F56C4F3-9BAB-4665-90A8-868727279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pic>
        <p:nvPicPr>
          <p:cNvPr id="6" name="Graphic 3">
            <a:hlinkClick r:id="rId3"/>
            <a:extLst>
              <a:ext uri="{FF2B5EF4-FFF2-40B4-BE49-F238E27FC236}">
                <a16:creationId xmlns:a16="http://schemas.microsoft.com/office/drawing/2014/main" id="{36921D96-1502-4512-A085-5D2443793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8" name="TextBox 7">
            <a:hlinkClick r:id="rId6"/>
            <a:extLst>
              <a:ext uri="{FF2B5EF4-FFF2-40B4-BE49-F238E27FC236}">
                <a16:creationId xmlns:a16="http://schemas.microsoft.com/office/drawing/2014/main" id="{180BEED8-F5BD-47B6-A924-6AE088D3E56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8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3552C9E-AE28-49B3-90D7-5D84BCED2D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5699617"/>
            <a:ext cx="1028700" cy="11583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3F56C4F3-9BAB-4665-90A8-868727279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sp>
        <p:nvSpPr>
          <p:cNvPr id="8" name="그림 개체 틀 11">
            <a:extLst>
              <a:ext uri="{FF2B5EF4-FFF2-40B4-BE49-F238E27FC236}">
                <a16:creationId xmlns:a16="http://schemas.microsoft.com/office/drawing/2014/main" id="{E89FBE9C-6ED2-4FAC-94EE-DEA796E73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F7B07388-6F09-4A6D-A783-D009677780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3781C557-2EA9-40F7-A4F4-5CCB348C752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21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72" r:id="rId12"/>
    <p:sldLayoutId id="2147483664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MDforEoftheBrest" TargetMode="External"/><Relationship Id="rId2" Type="http://schemas.openxmlformats.org/officeDocument/2006/relationships/hyperlink" Target="mailto:spc@bospc.b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t.me/bre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5E862CB-D3FE-47F5-9AE2-C6E6AFB18EE0}"/>
              </a:ext>
            </a:extLst>
          </p:cNvPr>
          <p:cNvSpPr txBox="1"/>
          <p:nvPr/>
        </p:nvSpPr>
        <p:spPr>
          <a:xfrm>
            <a:off x="1258349" y="945349"/>
            <a:ext cx="6795082" cy="45243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endParaRPr lang="ru-RU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altLang="ko-KR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ПРОЕКТ</a:t>
            </a:r>
          </a:p>
          <a:p>
            <a:pPr algn="just"/>
            <a:r>
              <a:rPr lang="ru-RU" altLang="ko-KR" sz="2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«Организация межведомственного сотрудничества по оказанию комплексной помощи детям   из числа беженцев из Украины, а также уязвимых категорий семей из числа граждан Беларуси»</a:t>
            </a:r>
          </a:p>
          <a:p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altLang="ko-KR" sz="24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17.04.2023  - 17.10.2023</a:t>
            </a:r>
            <a:endParaRPr lang="ko-KR" altLang="en-US" sz="2400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86BC8F-2C90-499E-8A09-62A7882FD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44" y="468793"/>
            <a:ext cx="1158340" cy="9205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8DAD96-3116-4310-AA34-C0020F3E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0241" y="419660"/>
            <a:ext cx="2230194" cy="10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D849A3-1863-49F0-974A-FD95CE0B8588}"/>
              </a:ext>
            </a:extLst>
          </p:cNvPr>
          <p:cNvSpPr/>
          <p:nvPr/>
        </p:nvSpPr>
        <p:spPr>
          <a:xfrm>
            <a:off x="1188440" y="1351239"/>
            <a:ext cx="981511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СЕМЬИ С ДЕТЬМИ ИЗ УЯЗВИМЫХ КАТЕГОРИЙ 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перенаправлялись в учреждения здравоохранения, учреждения образования,       ЦДП «Вместе», МОМ БОКК, управление по труду и социальной защиты населения, ТЦСОН. </a:t>
            </a: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ходе реализации проекта отменено решение о признании в социально опасном положении в связи с устранением причин и условий, повлекших создание            неблагоприятной для детей обстановки в отношении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91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ребенка из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70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семей. </a:t>
            </a: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результате проведенных мероприятий: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36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родителей трудоустроились;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33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родителя прошли лечение в учреждениях;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45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семей улучшили жилищно-бытовые условия проживания;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100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семьях отмечается положительная динамика в детско-родительских            отношениях.</a:t>
            </a:r>
          </a:p>
        </p:txBody>
      </p:sp>
    </p:spTree>
    <p:extLst>
      <p:ext uri="{BB962C8B-B14F-4D97-AF65-F5344CB8AC3E}">
        <p14:creationId xmlns:p14="http://schemas.microsoft.com/office/powerpoint/2010/main" val="104857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래픽 21">
            <a:extLst>
              <a:ext uri="{FF2B5EF4-FFF2-40B4-BE49-F238E27FC236}">
                <a16:creationId xmlns:a16="http://schemas.microsoft.com/office/drawing/2014/main" id="{50A5B45A-63CE-459E-9FA3-CF8D119D0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033" y="3817725"/>
            <a:ext cx="10891934" cy="278687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5AFE702-A1CA-45B1-812C-6F89819CEB13}"/>
              </a:ext>
            </a:extLst>
          </p:cNvPr>
          <p:cNvSpPr txBox="1"/>
          <p:nvPr/>
        </p:nvSpPr>
        <p:spPr>
          <a:xfrm>
            <a:off x="8636831" y="5136770"/>
            <a:ext cx="228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>
                <a:solidFill>
                  <a:srgbClr val="002060"/>
                </a:solidFill>
              </a:rPr>
              <a:t>ребенка приняло в них участие</a:t>
            </a:r>
            <a:endParaRPr lang="en-US" altLang="ko-KR" b="1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391D20-FF51-4FBD-B04B-47F6E2FE8B83}"/>
              </a:ext>
            </a:extLst>
          </p:cNvPr>
          <p:cNvSpPr txBox="1"/>
          <p:nvPr/>
        </p:nvSpPr>
        <p:spPr>
          <a:xfrm>
            <a:off x="9105900" y="3738936"/>
            <a:ext cx="134216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452</a:t>
            </a:r>
            <a:endParaRPr lang="en-US" altLang="ko-K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D618F11D-E1EA-402D-A703-CB33E861562E}"/>
              </a:ext>
            </a:extLst>
          </p:cNvPr>
          <p:cNvSpPr/>
          <p:nvPr/>
        </p:nvSpPr>
        <p:spPr>
          <a:xfrm>
            <a:off x="9230344" y="2172449"/>
            <a:ext cx="1099093" cy="1345969"/>
          </a:xfrm>
          <a:custGeom>
            <a:avLst/>
            <a:gdLst>
              <a:gd name="connsiteX0" fmla="*/ 527242 w 1099093"/>
              <a:gd name="connsiteY0" fmla="*/ 178886 h 1345969"/>
              <a:gd name="connsiteX1" fmla="*/ 271696 w 1099093"/>
              <a:gd name="connsiteY1" fmla="*/ 303270 h 1345969"/>
              <a:gd name="connsiteX2" fmla="*/ 303335 w 1099093"/>
              <a:gd name="connsiteY2" fmla="*/ 827469 h 1345969"/>
              <a:gd name="connsiteX3" fmla="*/ 827533 w 1099093"/>
              <a:gd name="connsiteY3" fmla="*/ 795830 h 1345969"/>
              <a:gd name="connsiteX4" fmla="*/ 795894 w 1099093"/>
              <a:gd name="connsiteY4" fmla="*/ 271631 h 1345969"/>
              <a:gd name="connsiteX5" fmla="*/ 527242 w 1099093"/>
              <a:gd name="connsiteY5" fmla="*/ 178886 h 1345969"/>
              <a:gd name="connsiteX6" fmla="*/ 523372 w 1099093"/>
              <a:gd name="connsiteY6" fmla="*/ 608 h 1345969"/>
              <a:gd name="connsiteX7" fmla="*/ 1099093 w 1099093"/>
              <a:gd name="connsiteY7" fmla="*/ 549622 h 1345969"/>
              <a:gd name="connsiteX8" fmla="*/ 726350 w 1099093"/>
              <a:gd name="connsiteY8" fmla="*/ 1070069 h 1345969"/>
              <a:gd name="connsiteX9" fmla="*/ 644137 w 1099093"/>
              <a:gd name="connsiteY9" fmla="*/ 1144618 h 1345969"/>
              <a:gd name="connsiteX10" fmla="*/ 549616 w 1099093"/>
              <a:gd name="connsiteY10" fmla="*/ 1345969 h 1345969"/>
              <a:gd name="connsiteX11" fmla="*/ 455094 w 1099093"/>
              <a:gd name="connsiteY11" fmla="*/ 1144618 h 1345969"/>
              <a:gd name="connsiteX12" fmla="*/ 371953 w 1099093"/>
              <a:gd name="connsiteY12" fmla="*/ 1069605 h 1345969"/>
              <a:gd name="connsiteX13" fmla="*/ 371 w 1099093"/>
              <a:gd name="connsiteY13" fmla="*/ 528953 h 1345969"/>
              <a:gd name="connsiteX14" fmla="*/ 523372 w 1099093"/>
              <a:gd name="connsiteY14" fmla="*/ 608 h 134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093" h="1345969">
                <a:moveTo>
                  <a:pt x="527242" y="178886"/>
                </a:moveTo>
                <a:cubicBezTo>
                  <a:pt x="432381" y="184611"/>
                  <a:pt x="339704" y="226525"/>
                  <a:pt x="271696" y="303270"/>
                </a:cubicBezTo>
                <a:cubicBezTo>
                  <a:pt x="135680" y="456761"/>
                  <a:pt x="149845" y="691452"/>
                  <a:pt x="303335" y="827469"/>
                </a:cubicBezTo>
                <a:cubicBezTo>
                  <a:pt x="456825" y="963485"/>
                  <a:pt x="691517" y="949319"/>
                  <a:pt x="827533" y="795830"/>
                </a:cubicBezTo>
                <a:cubicBezTo>
                  <a:pt x="963549" y="642340"/>
                  <a:pt x="949384" y="407648"/>
                  <a:pt x="795894" y="271631"/>
                </a:cubicBezTo>
                <a:cubicBezTo>
                  <a:pt x="719149" y="203623"/>
                  <a:pt x="622104" y="173160"/>
                  <a:pt x="527242" y="178886"/>
                </a:cubicBezTo>
                <a:close/>
                <a:moveTo>
                  <a:pt x="523372" y="608"/>
                </a:moveTo>
                <a:cubicBezTo>
                  <a:pt x="838754" y="-14023"/>
                  <a:pt x="1099093" y="237492"/>
                  <a:pt x="1099093" y="549622"/>
                </a:cubicBezTo>
                <a:cubicBezTo>
                  <a:pt x="1099093" y="791382"/>
                  <a:pt x="943029" y="996449"/>
                  <a:pt x="726350" y="1070069"/>
                </a:cubicBezTo>
                <a:cubicBezTo>
                  <a:pt x="689888" y="1082378"/>
                  <a:pt x="660394" y="1109782"/>
                  <a:pt x="644137" y="1144618"/>
                </a:cubicBezTo>
                <a:lnTo>
                  <a:pt x="549616" y="1345969"/>
                </a:lnTo>
                <a:lnTo>
                  <a:pt x="455094" y="1144618"/>
                </a:lnTo>
                <a:cubicBezTo>
                  <a:pt x="438605" y="1109317"/>
                  <a:pt x="408646" y="1082145"/>
                  <a:pt x="371953" y="1069605"/>
                </a:cubicBezTo>
                <a:cubicBezTo>
                  <a:pt x="149468" y="993662"/>
                  <a:pt x="-8687" y="779074"/>
                  <a:pt x="371" y="528953"/>
                </a:cubicBezTo>
                <a:cubicBezTo>
                  <a:pt x="10589" y="245388"/>
                  <a:pt x="239809" y="13614"/>
                  <a:pt x="523372" y="608"/>
                </a:cubicBezTo>
                <a:close/>
              </a:path>
            </a:pathLst>
          </a:custGeom>
          <a:solidFill>
            <a:srgbClr val="14D2CD"/>
          </a:solidFill>
          <a:ln w="2310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147F1-E0F4-42F0-AE4B-1B0FCCE35E3A}"/>
              </a:ext>
            </a:extLst>
          </p:cNvPr>
          <p:cNvSpPr txBox="1"/>
          <p:nvPr/>
        </p:nvSpPr>
        <p:spPr>
          <a:xfrm>
            <a:off x="9410700" y="2444237"/>
            <a:ext cx="732562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02060"/>
                </a:solidFill>
                <a:latin typeface="+mj-lt"/>
              </a:rPr>
              <a:t>04</a:t>
            </a: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54E33FD5-6CD2-4A88-A015-B04EC028CB4D}"/>
              </a:ext>
            </a:extLst>
          </p:cNvPr>
          <p:cNvGrpSpPr/>
          <p:nvPr/>
        </p:nvGrpSpPr>
        <p:grpSpPr>
          <a:xfrm>
            <a:off x="9718938" y="4251192"/>
            <a:ext cx="169381" cy="511285"/>
            <a:chOff x="10013156" y="4429125"/>
            <a:chExt cx="92869" cy="701309"/>
          </a:xfrm>
          <a:solidFill>
            <a:schemeClr val="bg1">
              <a:lumMod val="65000"/>
            </a:schemeClr>
          </a:solidFill>
        </p:grpSpPr>
        <p:sp>
          <p:nvSpPr>
            <p:cNvPr id="52" name="타원 51">
              <a:extLst>
                <a:ext uri="{FF2B5EF4-FFF2-40B4-BE49-F238E27FC236}">
                  <a16:creationId xmlns:a16="http://schemas.microsoft.com/office/drawing/2014/main" id="{341CDD81-4D38-45D1-8AA1-825DB27C82D9}"/>
                </a:ext>
              </a:extLst>
            </p:cNvPr>
            <p:cNvSpPr/>
            <p:nvPr/>
          </p:nvSpPr>
          <p:spPr>
            <a:xfrm>
              <a:off x="10013156" y="442912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53" name="타원 52">
              <a:extLst>
                <a:ext uri="{FF2B5EF4-FFF2-40B4-BE49-F238E27FC236}">
                  <a16:creationId xmlns:a16="http://schemas.microsoft.com/office/drawing/2014/main" id="{73EDD9EA-3668-4EB7-B5B9-58E7A35DA2E4}"/>
                </a:ext>
              </a:extLst>
            </p:cNvPr>
            <p:cNvSpPr/>
            <p:nvPr/>
          </p:nvSpPr>
          <p:spPr>
            <a:xfrm>
              <a:off x="10013156" y="4734818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54" name="타원 53">
              <a:extLst>
                <a:ext uri="{FF2B5EF4-FFF2-40B4-BE49-F238E27FC236}">
                  <a16:creationId xmlns:a16="http://schemas.microsoft.com/office/drawing/2014/main" id="{AE2993AA-1DD4-4CB4-83AA-D2CE1A35CAD5}"/>
                </a:ext>
              </a:extLst>
            </p:cNvPr>
            <p:cNvSpPr/>
            <p:nvPr/>
          </p:nvSpPr>
          <p:spPr>
            <a:xfrm>
              <a:off x="10013156" y="503756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18BA8D5-2D25-47D6-B7BC-9AC2817B0F94}"/>
              </a:ext>
            </a:extLst>
          </p:cNvPr>
          <p:cNvSpPr txBox="1"/>
          <p:nvPr/>
        </p:nvSpPr>
        <p:spPr>
          <a:xfrm>
            <a:off x="6182843" y="5136770"/>
            <a:ext cx="228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>
                <a:solidFill>
                  <a:srgbClr val="002060"/>
                </a:solidFill>
              </a:rPr>
              <a:t>групповых занятий</a:t>
            </a:r>
            <a:endParaRPr lang="en-US" altLang="ko-KR" b="1" dirty="0">
              <a:solidFill>
                <a:srgbClr val="00206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C5A6B0-223D-4E4C-AB06-D284B76452DF}"/>
              </a:ext>
            </a:extLst>
          </p:cNvPr>
          <p:cNvSpPr txBox="1"/>
          <p:nvPr/>
        </p:nvSpPr>
        <p:spPr>
          <a:xfrm>
            <a:off x="6651912" y="3738936"/>
            <a:ext cx="134216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103</a:t>
            </a:r>
            <a:endParaRPr lang="en-US" altLang="ko-K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E211D0DE-1916-4814-834F-8E0E952DE3BE}"/>
              </a:ext>
            </a:extLst>
          </p:cNvPr>
          <p:cNvSpPr/>
          <p:nvPr/>
        </p:nvSpPr>
        <p:spPr>
          <a:xfrm>
            <a:off x="6775386" y="2172449"/>
            <a:ext cx="1099093" cy="1345969"/>
          </a:xfrm>
          <a:custGeom>
            <a:avLst/>
            <a:gdLst>
              <a:gd name="connsiteX0" fmla="*/ 527242 w 1099093"/>
              <a:gd name="connsiteY0" fmla="*/ 178886 h 1345969"/>
              <a:gd name="connsiteX1" fmla="*/ 271696 w 1099093"/>
              <a:gd name="connsiteY1" fmla="*/ 303270 h 1345969"/>
              <a:gd name="connsiteX2" fmla="*/ 303335 w 1099093"/>
              <a:gd name="connsiteY2" fmla="*/ 827469 h 1345969"/>
              <a:gd name="connsiteX3" fmla="*/ 827533 w 1099093"/>
              <a:gd name="connsiteY3" fmla="*/ 795830 h 1345969"/>
              <a:gd name="connsiteX4" fmla="*/ 795894 w 1099093"/>
              <a:gd name="connsiteY4" fmla="*/ 271631 h 1345969"/>
              <a:gd name="connsiteX5" fmla="*/ 527242 w 1099093"/>
              <a:gd name="connsiteY5" fmla="*/ 178886 h 1345969"/>
              <a:gd name="connsiteX6" fmla="*/ 523372 w 1099093"/>
              <a:gd name="connsiteY6" fmla="*/ 608 h 1345969"/>
              <a:gd name="connsiteX7" fmla="*/ 1099093 w 1099093"/>
              <a:gd name="connsiteY7" fmla="*/ 549622 h 1345969"/>
              <a:gd name="connsiteX8" fmla="*/ 726350 w 1099093"/>
              <a:gd name="connsiteY8" fmla="*/ 1070069 h 1345969"/>
              <a:gd name="connsiteX9" fmla="*/ 644137 w 1099093"/>
              <a:gd name="connsiteY9" fmla="*/ 1144618 h 1345969"/>
              <a:gd name="connsiteX10" fmla="*/ 549616 w 1099093"/>
              <a:gd name="connsiteY10" fmla="*/ 1345969 h 1345969"/>
              <a:gd name="connsiteX11" fmla="*/ 455094 w 1099093"/>
              <a:gd name="connsiteY11" fmla="*/ 1144618 h 1345969"/>
              <a:gd name="connsiteX12" fmla="*/ 371953 w 1099093"/>
              <a:gd name="connsiteY12" fmla="*/ 1069605 h 1345969"/>
              <a:gd name="connsiteX13" fmla="*/ 371 w 1099093"/>
              <a:gd name="connsiteY13" fmla="*/ 528953 h 1345969"/>
              <a:gd name="connsiteX14" fmla="*/ 523372 w 1099093"/>
              <a:gd name="connsiteY14" fmla="*/ 608 h 134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093" h="1345969">
                <a:moveTo>
                  <a:pt x="527242" y="178886"/>
                </a:moveTo>
                <a:cubicBezTo>
                  <a:pt x="432381" y="184611"/>
                  <a:pt x="339704" y="226525"/>
                  <a:pt x="271696" y="303270"/>
                </a:cubicBezTo>
                <a:cubicBezTo>
                  <a:pt x="135680" y="456761"/>
                  <a:pt x="149845" y="691452"/>
                  <a:pt x="303335" y="827469"/>
                </a:cubicBezTo>
                <a:cubicBezTo>
                  <a:pt x="456825" y="963485"/>
                  <a:pt x="691517" y="949319"/>
                  <a:pt x="827533" y="795830"/>
                </a:cubicBezTo>
                <a:cubicBezTo>
                  <a:pt x="963549" y="642340"/>
                  <a:pt x="949384" y="407648"/>
                  <a:pt x="795894" y="271631"/>
                </a:cubicBezTo>
                <a:cubicBezTo>
                  <a:pt x="719149" y="203623"/>
                  <a:pt x="622104" y="173160"/>
                  <a:pt x="527242" y="178886"/>
                </a:cubicBezTo>
                <a:close/>
                <a:moveTo>
                  <a:pt x="523372" y="608"/>
                </a:moveTo>
                <a:cubicBezTo>
                  <a:pt x="838754" y="-14023"/>
                  <a:pt x="1099093" y="237492"/>
                  <a:pt x="1099093" y="549622"/>
                </a:cubicBezTo>
                <a:cubicBezTo>
                  <a:pt x="1099093" y="791382"/>
                  <a:pt x="943029" y="996449"/>
                  <a:pt x="726350" y="1070069"/>
                </a:cubicBezTo>
                <a:cubicBezTo>
                  <a:pt x="689888" y="1082378"/>
                  <a:pt x="660394" y="1109782"/>
                  <a:pt x="644137" y="1144618"/>
                </a:cubicBezTo>
                <a:lnTo>
                  <a:pt x="549616" y="1345969"/>
                </a:lnTo>
                <a:lnTo>
                  <a:pt x="455094" y="1144618"/>
                </a:lnTo>
                <a:cubicBezTo>
                  <a:pt x="438605" y="1109317"/>
                  <a:pt x="408646" y="1082145"/>
                  <a:pt x="371953" y="1069605"/>
                </a:cubicBezTo>
                <a:cubicBezTo>
                  <a:pt x="149468" y="993662"/>
                  <a:pt x="-8687" y="779074"/>
                  <a:pt x="371" y="528953"/>
                </a:cubicBezTo>
                <a:cubicBezTo>
                  <a:pt x="10589" y="245388"/>
                  <a:pt x="239809" y="13614"/>
                  <a:pt x="523372" y="608"/>
                </a:cubicBezTo>
                <a:close/>
              </a:path>
            </a:pathLst>
          </a:custGeom>
          <a:solidFill>
            <a:srgbClr val="14D2CD"/>
          </a:solidFill>
          <a:ln w="2310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B1CDCC-CA28-409C-9D1E-2A3520E21C8D}"/>
              </a:ext>
            </a:extLst>
          </p:cNvPr>
          <p:cNvSpPr txBox="1"/>
          <p:nvPr/>
        </p:nvSpPr>
        <p:spPr>
          <a:xfrm>
            <a:off x="6956712" y="2444237"/>
            <a:ext cx="732562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02060"/>
                </a:solidFill>
                <a:latin typeface="+mj-lt"/>
              </a:rPr>
              <a:t>03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8206B037-B3E9-4A2E-9848-45C4327AD92F}"/>
              </a:ext>
            </a:extLst>
          </p:cNvPr>
          <p:cNvGrpSpPr/>
          <p:nvPr/>
        </p:nvGrpSpPr>
        <p:grpSpPr>
          <a:xfrm>
            <a:off x="7253341" y="4251192"/>
            <a:ext cx="169381" cy="511285"/>
            <a:chOff x="10013156" y="4429125"/>
            <a:chExt cx="92869" cy="701309"/>
          </a:xfrm>
          <a:solidFill>
            <a:schemeClr val="bg1">
              <a:lumMod val="65000"/>
            </a:schemeClr>
          </a:solidFill>
        </p:grpSpPr>
        <p:sp>
          <p:nvSpPr>
            <p:cNvPr id="56" name="타원 55">
              <a:extLst>
                <a:ext uri="{FF2B5EF4-FFF2-40B4-BE49-F238E27FC236}">
                  <a16:creationId xmlns:a16="http://schemas.microsoft.com/office/drawing/2014/main" id="{74B763C5-E948-47E8-8A5F-E74DD2087761}"/>
                </a:ext>
              </a:extLst>
            </p:cNvPr>
            <p:cNvSpPr/>
            <p:nvPr/>
          </p:nvSpPr>
          <p:spPr>
            <a:xfrm>
              <a:off x="10013156" y="442912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57" name="타원 56">
              <a:extLst>
                <a:ext uri="{FF2B5EF4-FFF2-40B4-BE49-F238E27FC236}">
                  <a16:creationId xmlns:a16="http://schemas.microsoft.com/office/drawing/2014/main" id="{F45CFCC8-C585-4C0F-B8AB-856BA6E830EF}"/>
                </a:ext>
              </a:extLst>
            </p:cNvPr>
            <p:cNvSpPr/>
            <p:nvPr/>
          </p:nvSpPr>
          <p:spPr>
            <a:xfrm>
              <a:off x="10013156" y="4734818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58" name="타원 57">
              <a:extLst>
                <a:ext uri="{FF2B5EF4-FFF2-40B4-BE49-F238E27FC236}">
                  <a16:creationId xmlns:a16="http://schemas.microsoft.com/office/drawing/2014/main" id="{CEEDB1C3-41CD-40B4-98FB-9EEE92BD13CD}"/>
                </a:ext>
              </a:extLst>
            </p:cNvPr>
            <p:cNvSpPr/>
            <p:nvPr/>
          </p:nvSpPr>
          <p:spPr>
            <a:xfrm>
              <a:off x="10013156" y="503756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FCA787A-8035-4296-BDB3-CA33B80F0968}"/>
              </a:ext>
            </a:extLst>
          </p:cNvPr>
          <p:cNvSpPr txBox="1"/>
          <p:nvPr/>
        </p:nvSpPr>
        <p:spPr>
          <a:xfrm>
            <a:off x="3728856" y="5136770"/>
            <a:ext cx="228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>
                <a:solidFill>
                  <a:srgbClr val="002060"/>
                </a:solidFill>
              </a:rPr>
              <a:t>индивидуальных занятий</a:t>
            </a:r>
            <a:endParaRPr lang="en-US" altLang="ko-KR" b="1" dirty="0">
              <a:solidFill>
                <a:srgbClr val="00206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851DB6-69AD-4AA6-A354-A7745B51FC78}"/>
              </a:ext>
            </a:extLst>
          </p:cNvPr>
          <p:cNvSpPr txBox="1"/>
          <p:nvPr/>
        </p:nvSpPr>
        <p:spPr>
          <a:xfrm>
            <a:off x="4197925" y="3738936"/>
            <a:ext cx="134216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126</a:t>
            </a:r>
            <a:endParaRPr lang="en-US" altLang="ko-K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0" name="자유형: 도형 39">
            <a:extLst>
              <a:ext uri="{FF2B5EF4-FFF2-40B4-BE49-F238E27FC236}">
                <a16:creationId xmlns:a16="http://schemas.microsoft.com/office/drawing/2014/main" id="{67A41600-F638-4B3B-9FCE-A33778769039}"/>
              </a:ext>
            </a:extLst>
          </p:cNvPr>
          <p:cNvSpPr/>
          <p:nvPr/>
        </p:nvSpPr>
        <p:spPr>
          <a:xfrm>
            <a:off x="4320429" y="2172449"/>
            <a:ext cx="1099093" cy="1345969"/>
          </a:xfrm>
          <a:custGeom>
            <a:avLst/>
            <a:gdLst>
              <a:gd name="connsiteX0" fmla="*/ 527242 w 1099093"/>
              <a:gd name="connsiteY0" fmla="*/ 178886 h 1345969"/>
              <a:gd name="connsiteX1" fmla="*/ 271696 w 1099093"/>
              <a:gd name="connsiteY1" fmla="*/ 303270 h 1345969"/>
              <a:gd name="connsiteX2" fmla="*/ 303335 w 1099093"/>
              <a:gd name="connsiteY2" fmla="*/ 827469 h 1345969"/>
              <a:gd name="connsiteX3" fmla="*/ 827533 w 1099093"/>
              <a:gd name="connsiteY3" fmla="*/ 795830 h 1345969"/>
              <a:gd name="connsiteX4" fmla="*/ 795894 w 1099093"/>
              <a:gd name="connsiteY4" fmla="*/ 271631 h 1345969"/>
              <a:gd name="connsiteX5" fmla="*/ 527242 w 1099093"/>
              <a:gd name="connsiteY5" fmla="*/ 178886 h 1345969"/>
              <a:gd name="connsiteX6" fmla="*/ 523372 w 1099093"/>
              <a:gd name="connsiteY6" fmla="*/ 608 h 1345969"/>
              <a:gd name="connsiteX7" fmla="*/ 1099093 w 1099093"/>
              <a:gd name="connsiteY7" fmla="*/ 549622 h 1345969"/>
              <a:gd name="connsiteX8" fmla="*/ 726350 w 1099093"/>
              <a:gd name="connsiteY8" fmla="*/ 1070069 h 1345969"/>
              <a:gd name="connsiteX9" fmla="*/ 644137 w 1099093"/>
              <a:gd name="connsiteY9" fmla="*/ 1144618 h 1345969"/>
              <a:gd name="connsiteX10" fmla="*/ 549616 w 1099093"/>
              <a:gd name="connsiteY10" fmla="*/ 1345969 h 1345969"/>
              <a:gd name="connsiteX11" fmla="*/ 455094 w 1099093"/>
              <a:gd name="connsiteY11" fmla="*/ 1144618 h 1345969"/>
              <a:gd name="connsiteX12" fmla="*/ 371953 w 1099093"/>
              <a:gd name="connsiteY12" fmla="*/ 1069605 h 1345969"/>
              <a:gd name="connsiteX13" fmla="*/ 371 w 1099093"/>
              <a:gd name="connsiteY13" fmla="*/ 528953 h 1345969"/>
              <a:gd name="connsiteX14" fmla="*/ 523372 w 1099093"/>
              <a:gd name="connsiteY14" fmla="*/ 608 h 134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093" h="1345969">
                <a:moveTo>
                  <a:pt x="527242" y="178886"/>
                </a:moveTo>
                <a:cubicBezTo>
                  <a:pt x="432381" y="184611"/>
                  <a:pt x="339704" y="226525"/>
                  <a:pt x="271696" y="303270"/>
                </a:cubicBezTo>
                <a:cubicBezTo>
                  <a:pt x="135680" y="456761"/>
                  <a:pt x="149845" y="691452"/>
                  <a:pt x="303335" y="827469"/>
                </a:cubicBezTo>
                <a:cubicBezTo>
                  <a:pt x="456825" y="963485"/>
                  <a:pt x="691517" y="949319"/>
                  <a:pt x="827533" y="795830"/>
                </a:cubicBezTo>
                <a:cubicBezTo>
                  <a:pt x="963549" y="642340"/>
                  <a:pt x="949384" y="407648"/>
                  <a:pt x="795894" y="271631"/>
                </a:cubicBezTo>
                <a:cubicBezTo>
                  <a:pt x="719149" y="203623"/>
                  <a:pt x="622104" y="173160"/>
                  <a:pt x="527242" y="178886"/>
                </a:cubicBezTo>
                <a:close/>
                <a:moveTo>
                  <a:pt x="523372" y="608"/>
                </a:moveTo>
                <a:cubicBezTo>
                  <a:pt x="838754" y="-14023"/>
                  <a:pt x="1099093" y="237492"/>
                  <a:pt x="1099093" y="549622"/>
                </a:cubicBezTo>
                <a:cubicBezTo>
                  <a:pt x="1099093" y="791382"/>
                  <a:pt x="943029" y="996449"/>
                  <a:pt x="726350" y="1070069"/>
                </a:cubicBezTo>
                <a:cubicBezTo>
                  <a:pt x="689888" y="1082378"/>
                  <a:pt x="660394" y="1109782"/>
                  <a:pt x="644137" y="1144618"/>
                </a:cubicBezTo>
                <a:lnTo>
                  <a:pt x="549616" y="1345969"/>
                </a:lnTo>
                <a:lnTo>
                  <a:pt x="455094" y="1144618"/>
                </a:lnTo>
                <a:cubicBezTo>
                  <a:pt x="438605" y="1109317"/>
                  <a:pt x="408646" y="1082145"/>
                  <a:pt x="371953" y="1069605"/>
                </a:cubicBezTo>
                <a:cubicBezTo>
                  <a:pt x="149468" y="993662"/>
                  <a:pt x="-8687" y="779074"/>
                  <a:pt x="371" y="528953"/>
                </a:cubicBezTo>
                <a:cubicBezTo>
                  <a:pt x="10589" y="245388"/>
                  <a:pt x="239809" y="13614"/>
                  <a:pt x="523372" y="608"/>
                </a:cubicBezTo>
                <a:close/>
              </a:path>
            </a:pathLst>
          </a:custGeom>
          <a:solidFill>
            <a:srgbClr val="14D2CD"/>
          </a:solidFill>
          <a:ln w="2310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222058-4EE9-4724-BE7A-231720FDAE39}"/>
              </a:ext>
            </a:extLst>
          </p:cNvPr>
          <p:cNvSpPr txBox="1"/>
          <p:nvPr/>
        </p:nvSpPr>
        <p:spPr>
          <a:xfrm>
            <a:off x="4502725" y="2444237"/>
            <a:ext cx="732562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02060"/>
                </a:solidFill>
                <a:latin typeface="+mj-lt"/>
              </a:rPr>
              <a:t>02</a:t>
            </a:r>
          </a:p>
        </p:txBody>
      </p: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3D5A5E34-65CB-49E0-9385-A9A67F3352C5}"/>
              </a:ext>
            </a:extLst>
          </p:cNvPr>
          <p:cNvGrpSpPr/>
          <p:nvPr/>
        </p:nvGrpSpPr>
        <p:grpSpPr>
          <a:xfrm>
            <a:off x="4787745" y="4251192"/>
            <a:ext cx="169381" cy="511285"/>
            <a:chOff x="10013156" y="4429125"/>
            <a:chExt cx="92869" cy="701309"/>
          </a:xfrm>
          <a:solidFill>
            <a:schemeClr val="bg1">
              <a:lumMod val="65000"/>
            </a:schemeClr>
          </a:solidFill>
        </p:grpSpPr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2EDEEF5-BCEB-4A33-89BE-421E59B7A623}"/>
                </a:ext>
              </a:extLst>
            </p:cNvPr>
            <p:cNvSpPr/>
            <p:nvPr/>
          </p:nvSpPr>
          <p:spPr>
            <a:xfrm>
              <a:off x="10013156" y="442912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A140CEB8-5588-4B3C-97C2-B2AEE5678B7F}"/>
                </a:ext>
              </a:extLst>
            </p:cNvPr>
            <p:cNvSpPr/>
            <p:nvPr/>
          </p:nvSpPr>
          <p:spPr>
            <a:xfrm>
              <a:off x="10013156" y="4734818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62" name="타원 61">
              <a:extLst>
                <a:ext uri="{FF2B5EF4-FFF2-40B4-BE49-F238E27FC236}">
                  <a16:creationId xmlns:a16="http://schemas.microsoft.com/office/drawing/2014/main" id="{21D15CD5-A8A7-49EE-98F8-E216EECE1558}"/>
                </a:ext>
              </a:extLst>
            </p:cNvPr>
            <p:cNvSpPr/>
            <p:nvPr/>
          </p:nvSpPr>
          <p:spPr>
            <a:xfrm>
              <a:off x="10013156" y="503756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42DA4E0-BE33-419E-B89D-53DA77504A2D}"/>
              </a:ext>
            </a:extLst>
          </p:cNvPr>
          <p:cNvSpPr txBox="1"/>
          <p:nvPr/>
        </p:nvSpPr>
        <p:spPr>
          <a:xfrm>
            <a:off x="1274869" y="5136770"/>
            <a:ext cx="228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b="1" dirty="0">
                <a:solidFill>
                  <a:srgbClr val="002060"/>
                </a:solidFill>
              </a:rPr>
              <a:t>занятий с детьми всего</a:t>
            </a:r>
            <a:endParaRPr lang="en-US" altLang="ko-KR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D43E75-C651-4B26-A377-3674DAFCB085}"/>
              </a:ext>
            </a:extLst>
          </p:cNvPr>
          <p:cNvSpPr txBox="1"/>
          <p:nvPr/>
        </p:nvSpPr>
        <p:spPr>
          <a:xfrm>
            <a:off x="1743938" y="3738936"/>
            <a:ext cx="134216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altLang="ko-K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229</a:t>
            </a:r>
            <a:endParaRPr lang="en-US" altLang="ko-KR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8172F132-526C-4C88-9471-9C66EC9A42EB}"/>
              </a:ext>
            </a:extLst>
          </p:cNvPr>
          <p:cNvSpPr/>
          <p:nvPr/>
        </p:nvSpPr>
        <p:spPr>
          <a:xfrm>
            <a:off x="1865472" y="2172449"/>
            <a:ext cx="1099093" cy="1345969"/>
          </a:xfrm>
          <a:custGeom>
            <a:avLst/>
            <a:gdLst>
              <a:gd name="connsiteX0" fmla="*/ 527242 w 1099093"/>
              <a:gd name="connsiteY0" fmla="*/ 178886 h 1345969"/>
              <a:gd name="connsiteX1" fmla="*/ 271696 w 1099093"/>
              <a:gd name="connsiteY1" fmla="*/ 303270 h 1345969"/>
              <a:gd name="connsiteX2" fmla="*/ 303335 w 1099093"/>
              <a:gd name="connsiteY2" fmla="*/ 827469 h 1345969"/>
              <a:gd name="connsiteX3" fmla="*/ 827533 w 1099093"/>
              <a:gd name="connsiteY3" fmla="*/ 795830 h 1345969"/>
              <a:gd name="connsiteX4" fmla="*/ 795894 w 1099093"/>
              <a:gd name="connsiteY4" fmla="*/ 271631 h 1345969"/>
              <a:gd name="connsiteX5" fmla="*/ 527242 w 1099093"/>
              <a:gd name="connsiteY5" fmla="*/ 178886 h 1345969"/>
              <a:gd name="connsiteX6" fmla="*/ 523372 w 1099093"/>
              <a:gd name="connsiteY6" fmla="*/ 608 h 1345969"/>
              <a:gd name="connsiteX7" fmla="*/ 1099093 w 1099093"/>
              <a:gd name="connsiteY7" fmla="*/ 549622 h 1345969"/>
              <a:gd name="connsiteX8" fmla="*/ 726350 w 1099093"/>
              <a:gd name="connsiteY8" fmla="*/ 1070069 h 1345969"/>
              <a:gd name="connsiteX9" fmla="*/ 644137 w 1099093"/>
              <a:gd name="connsiteY9" fmla="*/ 1144618 h 1345969"/>
              <a:gd name="connsiteX10" fmla="*/ 549616 w 1099093"/>
              <a:gd name="connsiteY10" fmla="*/ 1345969 h 1345969"/>
              <a:gd name="connsiteX11" fmla="*/ 455094 w 1099093"/>
              <a:gd name="connsiteY11" fmla="*/ 1144618 h 1345969"/>
              <a:gd name="connsiteX12" fmla="*/ 371953 w 1099093"/>
              <a:gd name="connsiteY12" fmla="*/ 1069605 h 1345969"/>
              <a:gd name="connsiteX13" fmla="*/ 371 w 1099093"/>
              <a:gd name="connsiteY13" fmla="*/ 528953 h 1345969"/>
              <a:gd name="connsiteX14" fmla="*/ 523372 w 1099093"/>
              <a:gd name="connsiteY14" fmla="*/ 608 h 1345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9093" h="1345969">
                <a:moveTo>
                  <a:pt x="527242" y="178886"/>
                </a:moveTo>
                <a:cubicBezTo>
                  <a:pt x="432381" y="184611"/>
                  <a:pt x="339704" y="226525"/>
                  <a:pt x="271696" y="303270"/>
                </a:cubicBezTo>
                <a:cubicBezTo>
                  <a:pt x="135680" y="456761"/>
                  <a:pt x="149845" y="691452"/>
                  <a:pt x="303335" y="827469"/>
                </a:cubicBezTo>
                <a:cubicBezTo>
                  <a:pt x="456825" y="963485"/>
                  <a:pt x="691517" y="949319"/>
                  <a:pt x="827533" y="795830"/>
                </a:cubicBezTo>
                <a:cubicBezTo>
                  <a:pt x="963549" y="642340"/>
                  <a:pt x="949384" y="407648"/>
                  <a:pt x="795894" y="271631"/>
                </a:cubicBezTo>
                <a:cubicBezTo>
                  <a:pt x="719149" y="203623"/>
                  <a:pt x="622104" y="173160"/>
                  <a:pt x="527242" y="178886"/>
                </a:cubicBezTo>
                <a:close/>
                <a:moveTo>
                  <a:pt x="523372" y="608"/>
                </a:moveTo>
                <a:cubicBezTo>
                  <a:pt x="838754" y="-14023"/>
                  <a:pt x="1099093" y="237492"/>
                  <a:pt x="1099093" y="549622"/>
                </a:cubicBezTo>
                <a:cubicBezTo>
                  <a:pt x="1099093" y="791382"/>
                  <a:pt x="943029" y="996449"/>
                  <a:pt x="726350" y="1070069"/>
                </a:cubicBezTo>
                <a:cubicBezTo>
                  <a:pt x="689888" y="1082378"/>
                  <a:pt x="660394" y="1109782"/>
                  <a:pt x="644137" y="1144618"/>
                </a:cubicBezTo>
                <a:lnTo>
                  <a:pt x="549616" y="1345969"/>
                </a:lnTo>
                <a:lnTo>
                  <a:pt x="455094" y="1144618"/>
                </a:lnTo>
                <a:cubicBezTo>
                  <a:pt x="438605" y="1109317"/>
                  <a:pt x="408646" y="1082145"/>
                  <a:pt x="371953" y="1069605"/>
                </a:cubicBezTo>
                <a:cubicBezTo>
                  <a:pt x="149468" y="993662"/>
                  <a:pt x="-8687" y="779074"/>
                  <a:pt x="371" y="528953"/>
                </a:cubicBezTo>
                <a:cubicBezTo>
                  <a:pt x="10589" y="245388"/>
                  <a:pt x="239809" y="13614"/>
                  <a:pt x="523372" y="608"/>
                </a:cubicBezTo>
                <a:close/>
              </a:path>
            </a:pathLst>
          </a:custGeom>
          <a:solidFill>
            <a:srgbClr val="14D2CD"/>
          </a:solidFill>
          <a:ln w="23103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E0161B-D982-4096-8BA3-090886BC057F}"/>
              </a:ext>
            </a:extLst>
          </p:cNvPr>
          <p:cNvSpPr txBox="1"/>
          <p:nvPr/>
        </p:nvSpPr>
        <p:spPr>
          <a:xfrm>
            <a:off x="2048738" y="2444237"/>
            <a:ext cx="732562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002060"/>
                </a:solidFill>
                <a:latin typeface="+mj-lt"/>
              </a:rPr>
              <a:t>01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857594F2-784E-458C-B6DD-FE6F9518E84A}"/>
              </a:ext>
            </a:extLst>
          </p:cNvPr>
          <p:cNvGrpSpPr/>
          <p:nvPr/>
        </p:nvGrpSpPr>
        <p:grpSpPr>
          <a:xfrm>
            <a:off x="2322149" y="4251192"/>
            <a:ext cx="169381" cy="511285"/>
            <a:chOff x="10013156" y="4429125"/>
            <a:chExt cx="92869" cy="701309"/>
          </a:xfrm>
          <a:solidFill>
            <a:schemeClr val="bg1">
              <a:lumMod val="65000"/>
            </a:schemeClr>
          </a:solidFill>
        </p:grpSpPr>
        <p:sp>
          <p:nvSpPr>
            <p:cNvPr id="64" name="타원 63">
              <a:extLst>
                <a:ext uri="{FF2B5EF4-FFF2-40B4-BE49-F238E27FC236}">
                  <a16:creationId xmlns:a16="http://schemas.microsoft.com/office/drawing/2014/main" id="{22E89FF5-EF92-4CE2-82EE-766F01CFE65A}"/>
                </a:ext>
              </a:extLst>
            </p:cNvPr>
            <p:cNvSpPr/>
            <p:nvPr/>
          </p:nvSpPr>
          <p:spPr>
            <a:xfrm>
              <a:off x="10013156" y="442912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65" name="타원 64">
              <a:extLst>
                <a:ext uri="{FF2B5EF4-FFF2-40B4-BE49-F238E27FC236}">
                  <a16:creationId xmlns:a16="http://schemas.microsoft.com/office/drawing/2014/main" id="{244E8479-0943-4D04-8092-7D7D1FF1004A}"/>
                </a:ext>
              </a:extLst>
            </p:cNvPr>
            <p:cNvSpPr/>
            <p:nvPr/>
          </p:nvSpPr>
          <p:spPr>
            <a:xfrm>
              <a:off x="10013156" y="4734818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6326B27-8606-47D1-96C4-D3D9AD81EAEF}"/>
                </a:ext>
              </a:extLst>
            </p:cNvPr>
            <p:cNvSpPr/>
            <p:nvPr/>
          </p:nvSpPr>
          <p:spPr>
            <a:xfrm>
              <a:off x="10013156" y="5037565"/>
              <a:ext cx="92869" cy="92869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l"/>
              <a:endParaRPr lang="ko-KR" alt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470ACB3-953E-4931-BAE6-71B2E1F515B3}"/>
              </a:ext>
            </a:extLst>
          </p:cNvPr>
          <p:cNvSpPr txBox="1"/>
          <p:nvPr/>
        </p:nvSpPr>
        <p:spPr>
          <a:xfrm>
            <a:off x="1263255" y="734744"/>
            <a:ext cx="966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ОКАЗАНИЕ ПСИХОЛОГИЧЕСКОЙ ПОМОЩИ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26C6460-BF40-4B2A-9B6D-472884A357BF}"/>
              </a:ext>
            </a:extLst>
          </p:cNvPr>
          <p:cNvSpPr txBox="1"/>
          <p:nvPr/>
        </p:nvSpPr>
        <p:spPr>
          <a:xfrm>
            <a:off x="1263255" y="1203275"/>
            <a:ext cx="9665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altLang="ko-K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altLang="ko-KR" sz="2000" dirty="0">
                <a:solidFill>
                  <a:srgbClr val="002060"/>
                </a:solidFill>
              </a:rPr>
              <a:t>Специалистами СПЦ и учреждений образования проведено:</a:t>
            </a:r>
            <a:endParaRPr lang="ko-KR" altLang="en-US" sz="2000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759C21-25EC-4048-834F-19213F58D8C3}"/>
              </a:ext>
            </a:extLst>
          </p:cNvPr>
          <p:cNvSpPr/>
          <p:nvPr/>
        </p:nvSpPr>
        <p:spPr>
          <a:xfrm>
            <a:off x="1052975" y="5907110"/>
            <a:ext cx="10259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tx2"/>
                </a:solidFill>
              </a:rPr>
              <a:t>Занятия с детьми направлены на закрепление чувства безопасности, стабилизацию эмоционального состояния, раскрытие позитивных личностных резервов, развитие навыков саморегуляции эмоциональных состояний.</a:t>
            </a:r>
          </a:p>
        </p:txBody>
      </p:sp>
    </p:spTree>
    <p:extLst>
      <p:ext uri="{BB962C8B-B14F-4D97-AF65-F5344CB8AC3E}">
        <p14:creationId xmlns:p14="http://schemas.microsoft.com/office/powerpoint/2010/main" val="1840846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2799D-C786-4305-9825-CE5E03E7E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43" y="355460"/>
            <a:ext cx="3048000" cy="228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6CBCE1-BD02-4461-9135-93F5634F1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594" y="4293016"/>
            <a:ext cx="5039198" cy="23846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55D7C2-F53C-4E4E-8397-4DC56BC0F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2" y="2902591"/>
            <a:ext cx="2831285" cy="377504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27A4F0-A87D-48F5-B0F7-0DFC535693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43" y="355460"/>
            <a:ext cx="2833644" cy="377504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724B18-1E65-4341-A00B-272E2C137A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907" y="912302"/>
            <a:ext cx="2664249" cy="50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3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389737-B18E-4008-8F14-A0FAE48F3F56}"/>
              </a:ext>
            </a:extLst>
          </p:cNvPr>
          <p:cNvSpPr/>
          <p:nvPr/>
        </p:nvSpPr>
        <p:spPr>
          <a:xfrm>
            <a:off x="2225879" y="905033"/>
            <a:ext cx="7924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ko-KR" sz="2800" dirty="0">
                <a:solidFill>
                  <a:srgbClr val="4472C4">
                    <a:lumMod val="50000"/>
                  </a:srgbClr>
                </a:solidFill>
                <a:latin typeface="+mj-lt"/>
                <a:cs typeface="Arial" panose="020B0604020202020204" pitchFamily="34" charset="0"/>
              </a:rPr>
              <a:t>ОКАЗАНИЕ ПСИХОЛОГИЧЕСКОЙ ПОМОЩИ</a:t>
            </a:r>
            <a:endParaRPr lang="ko-KR" altLang="en-US" sz="2800" dirty="0">
              <a:solidFill>
                <a:srgbClr val="4472C4">
                  <a:lumMod val="50000"/>
                </a:srgbClr>
              </a:solidFill>
              <a:latin typeface="Bebas Neue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7770BC-7047-4D05-ACFA-19E91BB3B99B}"/>
              </a:ext>
            </a:extLst>
          </p:cNvPr>
          <p:cNvSpPr/>
          <p:nvPr/>
        </p:nvSpPr>
        <p:spPr>
          <a:xfrm>
            <a:off x="3828176" y="1662928"/>
            <a:ext cx="6473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Специалистами ЦДП проведено:</a:t>
            </a:r>
          </a:p>
        </p:txBody>
      </p:sp>
      <p:graphicFrame>
        <p:nvGraphicFramePr>
          <p:cNvPr id="4" name="Объект 3">
            <a:hlinkClick r:id="" action="ppaction://ole?verb=0"/>
            <a:extLst>
              <a:ext uri="{FF2B5EF4-FFF2-40B4-BE49-F238E27FC236}">
                <a16:creationId xmlns:a16="http://schemas.microsoft.com/office/drawing/2014/main" id="{2ED47907-A241-48B7-BE38-4A676BCE8F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564069"/>
              </p:ext>
            </p:extLst>
          </p:nvPr>
        </p:nvGraphicFramePr>
        <p:xfrm>
          <a:off x="46037" y="0"/>
          <a:ext cx="12099925" cy="6804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resentation" r:id="rId3" imgW="6094639" imgH="3427618" progId="PowerPoint.Show.12">
                  <p:embed/>
                </p:oleObj>
              </mc:Choice>
              <mc:Fallback>
                <p:oleObj name="Presentation" r:id="rId3" imgW="6094639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037" y="0"/>
                        <a:ext cx="12099925" cy="6804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081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47A06921-58FA-4154-A0B9-962418BBDD3A}"/>
              </a:ext>
            </a:extLst>
          </p:cNvPr>
          <p:cNvSpPr/>
          <p:nvPr/>
        </p:nvSpPr>
        <p:spPr>
          <a:xfrm>
            <a:off x="5626194" y="1907093"/>
            <a:ext cx="898591" cy="898591"/>
          </a:xfrm>
          <a:prstGeom prst="ellipse">
            <a:avLst/>
          </a:prstGeom>
          <a:solidFill>
            <a:srgbClr val="14D2CD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8F27CC-1207-4F18-8DE4-CDAC869C4A95}"/>
              </a:ext>
            </a:extLst>
          </p:cNvPr>
          <p:cNvSpPr txBox="1"/>
          <p:nvPr/>
        </p:nvSpPr>
        <p:spPr>
          <a:xfrm>
            <a:off x="6565806" y="2281810"/>
            <a:ext cx="4660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139 занятий с 92 детьми; </a:t>
            </a:r>
          </a:p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352 консультаций для детей;</a:t>
            </a:r>
          </a:p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184 консультаций для законных представителей.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6C2A76E-D09D-4AD4-95E6-E6C53E8D7372}"/>
              </a:ext>
            </a:extLst>
          </p:cNvPr>
          <p:cNvSpPr/>
          <p:nvPr/>
        </p:nvSpPr>
        <p:spPr>
          <a:xfrm>
            <a:off x="6471618" y="1553150"/>
            <a:ext cx="4650894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000" dirty="0">
                <a:solidFill>
                  <a:srgbClr val="002060"/>
                </a:solidFill>
                <a:latin typeface="+mj-lt"/>
              </a:rPr>
              <a:t>ГУО «Брестский областной </a:t>
            </a:r>
          </a:p>
          <a:p>
            <a:r>
              <a:rPr lang="ru-RU" altLang="ko-KR" sz="2000" dirty="0">
                <a:solidFill>
                  <a:srgbClr val="002060"/>
                </a:solidFill>
                <a:latin typeface="+mj-lt"/>
              </a:rPr>
              <a:t>социально-педагогический центр»</a:t>
            </a:r>
            <a:endParaRPr lang="ko-KR" alt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DFD1FD1-C9D6-41DC-A118-98B0DF570755}"/>
              </a:ext>
            </a:extLst>
          </p:cNvPr>
          <p:cNvSpPr/>
          <p:nvPr/>
        </p:nvSpPr>
        <p:spPr>
          <a:xfrm>
            <a:off x="5626194" y="3569851"/>
            <a:ext cx="898591" cy="898591"/>
          </a:xfrm>
          <a:prstGeom prst="ellipse">
            <a:avLst/>
          </a:prstGeom>
          <a:solidFill>
            <a:srgbClr val="14D2CD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6277-E490-4206-8D03-DFC980A41E30}"/>
              </a:ext>
            </a:extLst>
          </p:cNvPr>
          <p:cNvSpPr txBox="1"/>
          <p:nvPr/>
        </p:nvSpPr>
        <p:spPr>
          <a:xfrm>
            <a:off x="6523777" y="3912086"/>
            <a:ext cx="4660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14 занятий с 25 детьми;</a:t>
            </a:r>
          </a:p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20 консультаций для детей;</a:t>
            </a:r>
          </a:p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49 консультаций для законных представителей.</a:t>
            </a:r>
          </a:p>
          <a:p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4E373B3-FCA4-4033-8B54-E043B73DBF88}"/>
              </a:ext>
            </a:extLst>
          </p:cNvPr>
          <p:cNvSpPr/>
          <p:nvPr/>
        </p:nvSpPr>
        <p:spPr>
          <a:xfrm>
            <a:off x="6494101" y="3164550"/>
            <a:ext cx="4650894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000" dirty="0">
                <a:solidFill>
                  <a:srgbClr val="002060"/>
                </a:solidFill>
                <a:latin typeface="+mj-lt"/>
              </a:rPr>
              <a:t>ГУО «Социально-педагогический центр Брестского района»</a:t>
            </a: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44C352AF-4A13-47B0-B02D-F9F08FAD2310}"/>
              </a:ext>
            </a:extLst>
          </p:cNvPr>
          <p:cNvSpPr/>
          <p:nvPr/>
        </p:nvSpPr>
        <p:spPr>
          <a:xfrm>
            <a:off x="5626195" y="5225802"/>
            <a:ext cx="898591" cy="898591"/>
          </a:xfrm>
          <a:prstGeom prst="ellipse">
            <a:avLst/>
          </a:prstGeom>
          <a:solidFill>
            <a:srgbClr val="14D2CD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ko-KR" alt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A40CC6-5305-40C6-8169-4A606D0DE4DB}"/>
              </a:ext>
            </a:extLst>
          </p:cNvPr>
          <p:cNvSpPr txBox="1"/>
          <p:nvPr/>
        </p:nvSpPr>
        <p:spPr>
          <a:xfrm>
            <a:off x="6565806" y="5574079"/>
            <a:ext cx="46609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741 занятие с 1112 детьми;</a:t>
            </a:r>
          </a:p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1087 консультаций для детей;</a:t>
            </a:r>
          </a:p>
          <a:p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1435 консультаций для законных представителей.</a:t>
            </a:r>
          </a:p>
          <a:p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D3E24A-1EBE-4703-8CF5-ADF2D31ED575}"/>
              </a:ext>
            </a:extLst>
          </p:cNvPr>
          <p:cNvSpPr/>
          <p:nvPr/>
        </p:nvSpPr>
        <p:spPr>
          <a:xfrm>
            <a:off x="6549841" y="4866193"/>
            <a:ext cx="4650894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000" dirty="0">
                <a:solidFill>
                  <a:srgbClr val="002060"/>
                </a:solidFill>
                <a:latin typeface="+mj-lt"/>
              </a:rPr>
              <a:t>ГУО «Социально-педагогический центр </a:t>
            </a:r>
            <a:r>
              <a:rPr lang="ru-RU" altLang="ko-KR" sz="2000" dirty="0" err="1">
                <a:solidFill>
                  <a:srgbClr val="002060"/>
                </a:solidFill>
                <a:latin typeface="+mj-lt"/>
              </a:rPr>
              <a:t>Пружанского</a:t>
            </a:r>
            <a:r>
              <a:rPr lang="ru-RU" altLang="ko-KR" sz="2000" dirty="0">
                <a:solidFill>
                  <a:srgbClr val="002060"/>
                </a:solidFill>
                <a:latin typeface="+mj-lt"/>
              </a:rPr>
              <a:t> района»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59AF2B-EC3D-452C-8C8E-708526DC4359}"/>
              </a:ext>
            </a:extLst>
          </p:cNvPr>
          <p:cNvSpPr txBox="1"/>
          <p:nvPr/>
        </p:nvSpPr>
        <p:spPr>
          <a:xfrm>
            <a:off x="2063693" y="836637"/>
            <a:ext cx="766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КОМНАТА БЕЗОПАСНОГО ПРОСТРАНСТВА</a:t>
            </a:r>
            <a:endParaRPr lang="ko-KR" altLang="en-US" sz="3200" dirty="0">
              <a:solidFill>
                <a:schemeClr val="accent1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4C1052-A458-4480-83D6-DDD9CE9A9C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4"/>
          <a:stretch/>
        </p:blipFill>
        <p:spPr>
          <a:xfrm>
            <a:off x="1069488" y="1531661"/>
            <a:ext cx="3268805" cy="17868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5BFFE3-D9BB-4A54-8845-87659F6D5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5857"/>
          <a:stretch/>
        </p:blipFill>
        <p:spPr>
          <a:xfrm>
            <a:off x="1069488" y="3429000"/>
            <a:ext cx="3313772" cy="180181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B9F9C0-F60F-4F34-9C91-370C1A8677C6}"/>
              </a:ext>
            </a:extLst>
          </p:cNvPr>
          <p:cNvSpPr/>
          <p:nvPr/>
        </p:nvSpPr>
        <p:spPr>
          <a:xfrm>
            <a:off x="1139329" y="616839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45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화살표: 오각형 19">
            <a:extLst>
              <a:ext uri="{FF2B5EF4-FFF2-40B4-BE49-F238E27FC236}">
                <a16:creationId xmlns:a16="http://schemas.microsoft.com/office/drawing/2014/main" id="{8FD41467-52F7-49E5-8A22-1B4192C81F71}"/>
              </a:ext>
            </a:extLst>
          </p:cNvPr>
          <p:cNvSpPr/>
          <p:nvPr/>
        </p:nvSpPr>
        <p:spPr>
          <a:xfrm>
            <a:off x="710671" y="1851320"/>
            <a:ext cx="2996265" cy="1422400"/>
          </a:xfrm>
          <a:prstGeom prst="homePlate">
            <a:avLst/>
          </a:pr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2000" dirty="0">
                <a:solidFill>
                  <a:schemeClr val="bg1"/>
                </a:solidFill>
                <a:latin typeface="+mj-lt"/>
              </a:rPr>
              <a:t>на сайте БОСПЦ </a:t>
            </a:r>
          </a:p>
        </p:txBody>
      </p:sp>
      <p:sp>
        <p:nvSpPr>
          <p:cNvPr id="21" name="화살표: 갈매기형 수장 20">
            <a:extLst>
              <a:ext uri="{FF2B5EF4-FFF2-40B4-BE49-F238E27FC236}">
                <a16:creationId xmlns:a16="http://schemas.microsoft.com/office/drawing/2014/main" id="{A3FD2F0B-E9C5-43F6-8B39-BD96C6B7985B}"/>
              </a:ext>
            </a:extLst>
          </p:cNvPr>
          <p:cNvSpPr/>
          <p:nvPr/>
        </p:nvSpPr>
        <p:spPr>
          <a:xfrm>
            <a:off x="3383485" y="1862747"/>
            <a:ext cx="2996265" cy="1422400"/>
          </a:xfrm>
          <a:prstGeom prst="chevron">
            <a:avLst/>
          </a:pr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2000" dirty="0">
                <a:solidFill>
                  <a:schemeClr val="bg1"/>
                </a:solidFill>
                <a:latin typeface="+mj-lt"/>
              </a:rPr>
              <a:t>в инстаграм-аккаунте БОСПЦ</a:t>
            </a:r>
            <a:endParaRPr lang="ko-KR" alt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화살표: 갈매기형 수장 21">
            <a:extLst>
              <a:ext uri="{FF2B5EF4-FFF2-40B4-BE49-F238E27FC236}">
                <a16:creationId xmlns:a16="http://schemas.microsoft.com/office/drawing/2014/main" id="{A8355643-E279-46FF-A73C-4083ED5C0889}"/>
              </a:ext>
            </a:extLst>
          </p:cNvPr>
          <p:cNvSpPr/>
          <p:nvPr/>
        </p:nvSpPr>
        <p:spPr>
          <a:xfrm>
            <a:off x="5972458" y="1862767"/>
            <a:ext cx="2996265" cy="1422400"/>
          </a:xfrm>
          <a:prstGeom prst="chevron">
            <a:avLst/>
          </a:pr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+mj-lt"/>
              </a:rPr>
              <a:t>в телеграмм-каналах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  <a:p>
            <a:pPr algn="ctr"/>
            <a:endParaRPr lang="ko-KR" altLang="en-US" sz="1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41BBEA88-8F22-4755-AFF7-5BA523422DBF}"/>
              </a:ext>
            </a:extLst>
          </p:cNvPr>
          <p:cNvSpPr/>
          <p:nvPr/>
        </p:nvSpPr>
        <p:spPr>
          <a:xfrm>
            <a:off x="8583085" y="1862747"/>
            <a:ext cx="2801188" cy="1422400"/>
          </a:xfrm>
          <a:custGeom>
            <a:avLst/>
            <a:gdLst>
              <a:gd name="connsiteX0" fmla="*/ 0 w 2801188"/>
              <a:gd name="connsiteY0" fmla="*/ 0 h 1422400"/>
              <a:gd name="connsiteX1" fmla="*/ 2801188 w 2801188"/>
              <a:gd name="connsiteY1" fmla="*/ 0 h 1422400"/>
              <a:gd name="connsiteX2" fmla="*/ 2801188 w 2801188"/>
              <a:gd name="connsiteY2" fmla="*/ 1422400 h 1422400"/>
              <a:gd name="connsiteX3" fmla="*/ 0 w 2801188"/>
              <a:gd name="connsiteY3" fmla="*/ 1422400 h 1422400"/>
              <a:gd name="connsiteX4" fmla="*/ 711200 w 2801188"/>
              <a:gd name="connsiteY4" fmla="*/ 711200 h 1422400"/>
              <a:gd name="connsiteX5" fmla="*/ 0 w 2801188"/>
              <a:gd name="connsiteY5" fmla="*/ 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1188" h="1422400">
                <a:moveTo>
                  <a:pt x="0" y="0"/>
                </a:moveTo>
                <a:lnTo>
                  <a:pt x="2801188" y="0"/>
                </a:lnTo>
                <a:lnTo>
                  <a:pt x="2801188" y="1422400"/>
                </a:lnTo>
                <a:lnTo>
                  <a:pt x="0" y="1422400"/>
                </a:lnTo>
                <a:lnTo>
                  <a:pt x="71120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lIns="648000" rtlCol="0" anchor="ctr"/>
          <a:lstStyle/>
          <a:p>
            <a:pPr algn="ctr"/>
            <a:r>
              <a:rPr lang="ru-RU" altLang="ko-KR" dirty="0">
                <a:solidFill>
                  <a:schemeClr val="bg1"/>
                </a:solidFill>
                <a:latin typeface="+mj-lt"/>
              </a:rPr>
              <a:t>на сайтах учреждений образования 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ACB520E1-DC17-465B-875A-B1F0EAAA94C3}"/>
              </a:ext>
            </a:extLst>
          </p:cNvPr>
          <p:cNvSpPr/>
          <p:nvPr/>
        </p:nvSpPr>
        <p:spPr>
          <a:xfrm>
            <a:off x="806068" y="3512867"/>
            <a:ext cx="2381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создана вкладка «Помощь беженцам», где размещается подробная информация о ходе реализации проекта;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адрес эл. почты:</a:t>
            </a:r>
          </a:p>
          <a:p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spc@bospc.by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7904C5E9-A363-4FDA-8144-3A86CA329AD1}"/>
              </a:ext>
            </a:extLst>
          </p:cNvPr>
          <p:cNvSpPr/>
          <p:nvPr/>
        </p:nvSpPr>
        <p:spPr>
          <a:xfrm>
            <a:off x="3545210" y="3572853"/>
            <a:ext cx="2381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размещено более 30 публикаций;</a:t>
            </a:r>
            <a:endParaRPr lang="en-US" altLang="ko-K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ссылка </a:t>
            </a:r>
            <a:r>
              <a:rPr lang="en-US" altLang="ko-KR" sz="1200" u="sng" dirty="0">
                <a:solidFill>
                  <a:srgbClr val="0070C0"/>
                </a:solidFill>
              </a:rPr>
              <a:t>brestskiy</a:t>
            </a:r>
            <a:r>
              <a:rPr lang="ru-RU" altLang="ko-KR" sz="1200" u="sng" dirty="0">
                <a:solidFill>
                  <a:srgbClr val="0070C0"/>
                </a:solidFill>
              </a:rPr>
              <a:t>   </a:t>
            </a:r>
            <a:r>
              <a:rPr lang="en-US" altLang="ko-KR" sz="1200" u="sng" dirty="0">
                <a:solidFill>
                  <a:srgbClr val="0070C0"/>
                </a:solidFill>
              </a:rPr>
              <a:t>oblastnoy</a:t>
            </a:r>
            <a:r>
              <a:rPr lang="ru-RU" altLang="ko-KR" sz="1200" u="sng" dirty="0">
                <a:solidFill>
                  <a:srgbClr val="0070C0"/>
                </a:solidFill>
              </a:rPr>
              <a:t>    </a:t>
            </a:r>
            <a:r>
              <a:rPr lang="en-US" altLang="ko-KR" sz="1200" u="sng" dirty="0">
                <a:solidFill>
                  <a:srgbClr val="0070C0"/>
                </a:solidFill>
              </a:rPr>
              <a:t>spc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08F63D72-6DA6-4044-9ACC-9055C2534096}"/>
              </a:ext>
            </a:extLst>
          </p:cNvPr>
          <p:cNvSpPr/>
          <p:nvPr/>
        </p:nvSpPr>
        <p:spPr>
          <a:xfrm>
            <a:off x="8711458" y="3512867"/>
            <a:ext cx="280118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районные             социально-педагогические центры;</a:t>
            </a:r>
            <a:endParaRPr lang="en-US" altLang="ko-KR" sz="1400" u="sng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учреждения дошкольного образования;</a:t>
            </a:r>
            <a:endParaRPr lang="en-US" altLang="ko-KR" sz="14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учреждения общего среднего образования.</a:t>
            </a:r>
            <a:endParaRPr lang="en-US" altLang="ko-KR" sz="1400" dirty="0">
              <a:solidFill>
                <a:srgbClr val="002060"/>
              </a:solidFill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67EBEB95-A8F8-4405-B5D9-0A05A1C5AC97}"/>
              </a:ext>
            </a:extLst>
          </p:cNvPr>
          <p:cNvSpPr/>
          <p:nvPr/>
        </p:nvSpPr>
        <p:spPr>
          <a:xfrm>
            <a:off x="6072202" y="3512867"/>
            <a:ext cx="238117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главного управления по образованию Брестского облисполкома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https://t.me/MDforEoftheBrest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altLang="ko-KR" sz="1400" dirty="0">
                <a:solidFill>
                  <a:srgbClr val="002060"/>
                </a:solidFill>
              </a:rPr>
              <a:t>управление по образованию администрации Московского района     г. Бреста </a:t>
            </a:r>
          </a:p>
          <a:p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https://t.me/brest</a:t>
            </a:r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altLang="ko-KR" sz="1200" dirty="0">
                <a:solidFill>
                  <a:srgbClr val="0070C0"/>
                </a:solidFill>
              </a:rPr>
              <a:t>       </a:t>
            </a:r>
            <a:r>
              <a:rPr lang="en-US" altLang="ko-KR" sz="1200" u="sng" dirty="0">
                <a:solidFill>
                  <a:srgbClr val="0070C0"/>
                </a:solidFill>
              </a:rPr>
              <a:t>moskovskij</a:t>
            </a:r>
          </a:p>
          <a:p>
            <a:endParaRPr lang="en-US" altLang="ko-KR" sz="1400" u="sng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E1227B-3F66-47CE-B99E-4705716D2D40}"/>
              </a:ext>
            </a:extLst>
          </p:cNvPr>
          <p:cNvSpPr txBox="1"/>
          <p:nvPr/>
        </p:nvSpPr>
        <p:spPr>
          <a:xfrm>
            <a:off x="1790568" y="965529"/>
            <a:ext cx="8610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32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КОММУНИКАЦИОННАЯ ПОДДЕРЖКА ПРОЕКТА</a:t>
            </a:r>
            <a:endParaRPr lang="ko-KR" altLang="en-US" sz="3200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6ED6D5-2FD5-4699-AD59-3C36C3141704}"/>
              </a:ext>
            </a:extLst>
          </p:cNvPr>
          <p:cNvSpPr/>
          <p:nvPr/>
        </p:nvSpPr>
        <p:spPr>
          <a:xfrm>
            <a:off x="2955722" y="1450361"/>
            <a:ext cx="7941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Информация о реализации проекта размещалась: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24F541-E877-470E-A313-7CF10D3C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4624" y="4197738"/>
            <a:ext cx="158510" cy="60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6429DEA-0631-4363-8CC5-9B7C72C70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540" y="4401933"/>
            <a:ext cx="158510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1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558A8043-D05E-4D10-ABE0-845B1B38B89C}"/>
              </a:ext>
            </a:extLst>
          </p:cNvPr>
          <p:cNvCxnSpPr/>
          <p:nvPr/>
        </p:nvCxnSpPr>
        <p:spPr>
          <a:xfrm>
            <a:off x="774701" y="2985243"/>
            <a:ext cx="107061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1FD983-4DAD-40BB-BD80-A77018667AB1}"/>
              </a:ext>
            </a:extLst>
          </p:cNvPr>
          <p:cNvSpPr txBox="1"/>
          <p:nvPr/>
        </p:nvSpPr>
        <p:spPr>
          <a:xfrm>
            <a:off x="1910222" y="952506"/>
            <a:ext cx="4065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Барановичский, Березовский, Брестский, </a:t>
            </a:r>
            <a:r>
              <a:rPr lang="ru-RU" altLang="ko-KR" sz="1400" dirty="0" err="1">
                <a:solidFill>
                  <a:schemeClr val="accent1">
                    <a:lumMod val="50000"/>
                  </a:schemeClr>
                </a:solidFill>
              </a:rPr>
              <a:t>Ганцевичский</a:t>
            </a:r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altLang="ko-KR" sz="1400" dirty="0" err="1">
                <a:solidFill>
                  <a:schemeClr val="accent1">
                    <a:lumMod val="50000"/>
                  </a:schemeClr>
                </a:solidFill>
              </a:rPr>
              <a:t>Дрогичинский</a:t>
            </a:r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, Ивановский, </a:t>
            </a:r>
            <a:r>
              <a:rPr lang="ru-RU" altLang="ko-KR" sz="1400" dirty="0" err="1">
                <a:solidFill>
                  <a:schemeClr val="accent1">
                    <a:lumMod val="50000"/>
                  </a:schemeClr>
                </a:solidFill>
              </a:rPr>
              <a:t>Ивацевичский</a:t>
            </a:r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, Каменецкий, Кобринский, </a:t>
            </a:r>
            <a:r>
              <a:rPr lang="ru-RU" altLang="ko-KR" sz="1400" dirty="0" err="1">
                <a:solidFill>
                  <a:schemeClr val="accent1">
                    <a:lumMod val="50000"/>
                  </a:schemeClr>
                </a:solidFill>
              </a:rPr>
              <a:t>Лунинецкий</a:t>
            </a:r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, Пинский, </a:t>
            </a:r>
            <a:r>
              <a:rPr lang="ru-RU" altLang="ko-KR" sz="1400" dirty="0" err="1">
                <a:solidFill>
                  <a:schemeClr val="accent1">
                    <a:lumMod val="50000"/>
                  </a:schemeClr>
                </a:solidFill>
              </a:rPr>
              <a:t>Пружанский</a:t>
            </a:r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 районы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0DD5FC4E-7449-4089-877A-515FB1D6987C}"/>
              </a:ext>
            </a:extLst>
          </p:cNvPr>
          <p:cNvSpPr/>
          <p:nvPr/>
        </p:nvSpPr>
        <p:spPr>
          <a:xfrm>
            <a:off x="1884579" y="510800"/>
            <a:ext cx="4065128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15 педагогов-психологов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1728B26-09A9-4225-B0BC-1D0AF529CFD0}"/>
              </a:ext>
            </a:extLst>
          </p:cNvPr>
          <p:cNvSpPr/>
          <p:nvPr/>
        </p:nvSpPr>
        <p:spPr>
          <a:xfrm>
            <a:off x="1254580" y="415006"/>
            <a:ext cx="1073150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4000" dirty="0">
                <a:solidFill>
                  <a:srgbClr val="14D2CD"/>
                </a:solidFill>
                <a:latin typeface="+mj-lt"/>
              </a:rPr>
              <a:t>01</a:t>
            </a:r>
            <a:endParaRPr lang="ko-KR" altLang="en-US" sz="4000" dirty="0">
              <a:solidFill>
                <a:srgbClr val="14D2CD"/>
              </a:solidFill>
              <a:latin typeface="+mj-l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D0F13B-1363-48EE-8078-CE113A5E81B9}"/>
              </a:ext>
            </a:extLst>
          </p:cNvPr>
          <p:cNvSpPr txBox="1"/>
          <p:nvPr/>
        </p:nvSpPr>
        <p:spPr>
          <a:xfrm>
            <a:off x="6783393" y="939040"/>
            <a:ext cx="4065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i="1" dirty="0">
                <a:solidFill>
                  <a:schemeClr val="accent1">
                    <a:lumMod val="50000"/>
                  </a:schemeClr>
                </a:solidFill>
              </a:rPr>
              <a:t>в 2-ух программах:</a:t>
            </a:r>
          </a:p>
          <a:p>
            <a:pPr algn="just"/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</a:rPr>
              <a:t>«Семейно-ориентированный подход в системе защиты детства»;</a:t>
            </a:r>
          </a:p>
          <a:p>
            <a:pPr algn="just"/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</a:rPr>
              <a:t>«Сильные родители – сильные дети» </a:t>
            </a:r>
            <a:endParaRPr lang="ko-KR" alt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1A9C418-C9CA-4861-A191-95ADDBAFE65B}"/>
              </a:ext>
            </a:extLst>
          </p:cNvPr>
          <p:cNvSpPr/>
          <p:nvPr/>
        </p:nvSpPr>
        <p:spPr>
          <a:xfrm>
            <a:off x="6783393" y="559128"/>
            <a:ext cx="4065128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 тренера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517D156-6EA5-4C17-A39C-B69D2402BBE6}"/>
              </a:ext>
            </a:extLst>
          </p:cNvPr>
          <p:cNvSpPr/>
          <p:nvPr/>
        </p:nvSpPr>
        <p:spPr>
          <a:xfrm>
            <a:off x="6096000" y="480873"/>
            <a:ext cx="1073150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4000" dirty="0">
                <a:solidFill>
                  <a:srgbClr val="14D2CD"/>
                </a:solidFill>
                <a:latin typeface="+mj-lt"/>
              </a:rPr>
              <a:t>02</a:t>
            </a:r>
            <a:endParaRPr lang="ko-KR" altLang="en-US" sz="4000" dirty="0">
              <a:solidFill>
                <a:srgbClr val="14D2CD"/>
              </a:solidFill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80164A7-B745-4AB9-9F74-94CEF75D7767}"/>
              </a:ext>
            </a:extLst>
          </p:cNvPr>
          <p:cNvSpPr txBox="1"/>
          <p:nvPr/>
        </p:nvSpPr>
        <p:spPr>
          <a:xfrm>
            <a:off x="1791155" y="3503235"/>
            <a:ext cx="43667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МБОО «Поможем детям вместе» (</a:t>
            </a:r>
            <a:r>
              <a:rPr lang="ru-RU" altLang="ko-KR" sz="1350" dirty="0" err="1">
                <a:solidFill>
                  <a:schemeClr val="accent1">
                    <a:lumMod val="50000"/>
                  </a:schemeClr>
                </a:solidFill>
              </a:rPr>
              <a:t>г.Гомель</a:t>
            </a: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);</a:t>
            </a:r>
            <a:endParaRPr lang="en-US" altLang="ko-KR" sz="1350" dirty="0">
              <a:solidFill>
                <a:schemeClr val="accent1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ОО «Клуб Деловых женщин» (</a:t>
            </a:r>
            <a:r>
              <a:rPr lang="ru-RU" altLang="ko-KR" sz="1350" dirty="0" err="1">
                <a:solidFill>
                  <a:schemeClr val="accent1">
                    <a:lumMod val="50000"/>
                  </a:schemeClr>
                </a:solidFill>
              </a:rPr>
              <a:t>г.Брест</a:t>
            </a: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);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главное управление по образованию Брестского облисполкома;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управление внутренних дел Брестского облисполкома;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комиссия по делам несовершеннолетних Брестского облисполкома;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Управление здравоохранения Брестского облисполкома;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прокуратура Брестской области;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комитет по труду, занятости и социальной защите Брестского облисполкома;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ГУ «Брестский областной учебно-методический центр профессионального образования»;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altLang="ko-KR" sz="1350" dirty="0">
                <a:solidFill>
                  <a:schemeClr val="accent1">
                    <a:lumMod val="50000"/>
                  </a:schemeClr>
                </a:solidFill>
              </a:rPr>
              <a:t>ЗАО «Брестский научно-технологический парк».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2EDA6691-4753-408C-B70A-C4F97E0FEBEC}"/>
              </a:ext>
            </a:extLst>
          </p:cNvPr>
          <p:cNvSpPr/>
          <p:nvPr/>
        </p:nvSpPr>
        <p:spPr>
          <a:xfrm>
            <a:off x="1915026" y="3054827"/>
            <a:ext cx="4065128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21  эксперт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C82A4713-0D42-4FB9-9B37-C22DF5D453E9}"/>
              </a:ext>
            </a:extLst>
          </p:cNvPr>
          <p:cNvSpPr/>
          <p:nvPr/>
        </p:nvSpPr>
        <p:spPr>
          <a:xfrm>
            <a:off x="1254580" y="2962494"/>
            <a:ext cx="1073150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4000" dirty="0">
                <a:solidFill>
                  <a:srgbClr val="14D2CD"/>
                </a:solidFill>
                <a:latin typeface="+mj-lt"/>
              </a:rPr>
              <a:t>03</a:t>
            </a:r>
            <a:endParaRPr lang="ko-KR" altLang="en-US" sz="4000" dirty="0">
              <a:solidFill>
                <a:srgbClr val="14D2CD"/>
              </a:solidFill>
              <a:latin typeface="+mj-lt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392549DA-73E2-4C16-AD98-14501A36D782}"/>
              </a:ext>
            </a:extLst>
          </p:cNvPr>
          <p:cNvSpPr/>
          <p:nvPr/>
        </p:nvSpPr>
        <p:spPr>
          <a:xfrm>
            <a:off x="6783393" y="3065387"/>
            <a:ext cx="4065128" cy="138499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 специалиста центров, дружественных подросткам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7DC3E2F1-6E44-4324-9096-EF1AFE636526}"/>
              </a:ext>
            </a:extLst>
          </p:cNvPr>
          <p:cNvSpPr/>
          <p:nvPr/>
        </p:nvSpPr>
        <p:spPr>
          <a:xfrm>
            <a:off x="6127751" y="2985243"/>
            <a:ext cx="1073150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altLang="ko-KR" sz="4000" dirty="0">
                <a:solidFill>
                  <a:srgbClr val="14D2CD"/>
                </a:solidFill>
                <a:latin typeface="+mj-lt"/>
              </a:rPr>
              <a:t>04</a:t>
            </a:r>
            <a:endParaRPr lang="ko-KR" altLang="en-US" sz="4000" dirty="0">
              <a:solidFill>
                <a:srgbClr val="14D2CD"/>
              </a:solidFill>
              <a:latin typeface="+mj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0D8A1D-4DA9-48CA-81DC-731C39CCE40B}"/>
              </a:ext>
            </a:extLst>
          </p:cNvPr>
          <p:cNvSpPr/>
          <p:nvPr/>
        </p:nvSpPr>
        <p:spPr>
          <a:xfrm>
            <a:off x="1986422" y="2053886"/>
            <a:ext cx="3861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 педагогов-психологов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4BDCA8-8B0F-4DC6-A2E8-5445332E4C16}"/>
              </a:ext>
            </a:extLst>
          </p:cNvPr>
          <p:cNvSpPr/>
          <p:nvPr/>
        </p:nvSpPr>
        <p:spPr>
          <a:xfrm>
            <a:off x="1986422" y="2589149"/>
            <a:ext cx="32631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600" dirty="0">
                <a:solidFill>
                  <a:schemeClr val="accent1">
                    <a:lumMod val="50000"/>
                  </a:schemeClr>
                </a:solidFill>
              </a:rPr>
              <a:t>ГУО «Брестский областной СПЦ»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6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91DA0A86-87B6-4DDE-9537-A7144B3C9304}"/>
              </a:ext>
            </a:extLst>
          </p:cNvPr>
          <p:cNvSpPr txBox="1"/>
          <p:nvPr/>
        </p:nvSpPr>
        <p:spPr>
          <a:xfrm>
            <a:off x="2704635" y="1028834"/>
            <a:ext cx="6548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РЕЗУЛЬТАТЫ РАБОТЫ ПО ПОВЫШЕНИЮ КОМПЕТЕНТНОСТИ СПЕЦИАЛИСТОВ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06AC28-7BF3-4B5B-8209-7BC599E1646E}"/>
              </a:ext>
            </a:extLst>
          </p:cNvPr>
          <p:cNvSpPr txBox="1"/>
          <p:nvPr/>
        </p:nvSpPr>
        <p:spPr>
          <a:xfrm>
            <a:off x="2075387" y="3697335"/>
            <a:ext cx="26020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ko-KR" sz="1800" dirty="0">
                <a:solidFill>
                  <a:schemeClr val="accent1">
                    <a:lumMod val="75000"/>
                  </a:schemeClr>
                </a:solidFill>
              </a:rPr>
              <a:t>количество специалистов прошли обучение в ходе проведенных мероприятий</a:t>
            </a:r>
          </a:p>
          <a:p>
            <a:pPr algn="ctr">
              <a:lnSpc>
                <a:spcPct val="100000"/>
              </a:lnSpc>
            </a:pPr>
            <a:r>
              <a:rPr lang="ru-RU" altLang="ko-KR" sz="1800" dirty="0">
                <a:solidFill>
                  <a:schemeClr val="accent1">
                    <a:lumMod val="75000"/>
                  </a:schemeClr>
                </a:solidFill>
              </a:rPr>
              <a:t>(из них </a:t>
            </a:r>
            <a:r>
              <a:rPr lang="ru-RU" altLang="ko-KR" sz="2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49</a:t>
            </a:r>
            <a:r>
              <a:rPr lang="ru-RU" altLang="ko-KR" sz="1800" dirty="0">
                <a:solidFill>
                  <a:schemeClr val="accent1">
                    <a:lumMod val="75000"/>
                  </a:schemeClr>
                </a:solidFill>
              </a:rPr>
              <a:t> приняли участие в 2-ух программах) </a:t>
            </a:r>
            <a:endParaRPr lang="ko-KR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7F0F08A-C575-49F9-9EC7-91BAC49F27E2}"/>
              </a:ext>
            </a:extLst>
          </p:cNvPr>
          <p:cNvSpPr/>
          <p:nvPr/>
        </p:nvSpPr>
        <p:spPr>
          <a:xfrm>
            <a:off x="2340062" y="3147673"/>
            <a:ext cx="200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179</a:t>
            </a:r>
            <a:endParaRPr lang="en-US" altLang="ko-KR" sz="2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AB0089DA-5369-481F-850E-FB0BC1461A4F}"/>
              </a:ext>
            </a:extLst>
          </p:cNvPr>
          <p:cNvSpPr/>
          <p:nvPr/>
        </p:nvSpPr>
        <p:spPr>
          <a:xfrm>
            <a:off x="2373501" y="2479222"/>
            <a:ext cx="200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4D2CD"/>
                </a:solidFill>
                <a:latin typeface="+mj-lt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EF3939-62F3-4308-9AB3-3EBCE78D57C7}"/>
              </a:ext>
            </a:extLst>
          </p:cNvPr>
          <p:cNvSpPr txBox="1"/>
          <p:nvPr/>
        </p:nvSpPr>
        <p:spPr>
          <a:xfrm>
            <a:off x="6717781" y="3622217"/>
            <a:ext cx="2005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algn="just">
              <a:lnSpc>
                <a:spcPct val="150000"/>
              </a:lnSpc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altLang="ko-KR" sz="1800" dirty="0">
                <a:solidFill>
                  <a:schemeClr val="accent1">
                    <a:lumMod val="75000"/>
                  </a:schemeClr>
                </a:solidFill>
              </a:rPr>
              <a:t>количество проведенных мероприятий по обучению специалистов </a:t>
            </a:r>
            <a:endParaRPr lang="ko-KR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1240CCC-141A-4844-92F4-636EED869C74}"/>
              </a:ext>
            </a:extLst>
          </p:cNvPr>
          <p:cNvSpPr/>
          <p:nvPr/>
        </p:nvSpPr>
        <p:spPr>
          <a:xfrm>
            <a:off x="6617463" y="3147673"/>
            <a:ext cx="2005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25</a:t>
            </a:r>
            <a:endParaRPr lang="en-US" altLang="ko-KR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39FCCDAA-9450-466A-AF30-94BC3548DB0C}"/>
              </a:ext>
            </a:extLst>
          </p:cNvPr>
          <p:cNvSpPr/>
          <p:nvPr/>
        </p:nvSpPr>
        <p:spPr>
          <a:xfrm>
            <a:off x="6617463" y="2479222"/>
            <a:ext cx="2005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solidFill>
                  <a:srgbClr val="14D2CD"/>
                </a:solidFill>
                <a:latin typeface="+mj-lt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75883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A7DEAC63-94A0-4083-A749-0F1CBD3F08E7}"/>
              </a:ext>
            </a:extLst>
          </p:cNvPr>
          <p:cNvSpPr txBox="1"/>
          <p:nvPr/>
        </p:nvSpPr>
        <p:spPr>
          <a:xfrm>
            <a:off x="922165" y="5218409"/>
            <a:ext cx="2497822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accent1">
                    <a:lumMod val="50000"/>
                  </a:schemeClr>
                </a:solidFill>
              </a:rPr>
              <a:t>07.08.2023-10.08.2023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D574D2A-3718-46C4-8816-423A7E5E061D}"/>
              </a:ext>
            </a:extLst>
          </p:cNvPr>
          <p:cNvSpPr/>
          <p:nvPr/>
        </p:nvSpPr>
        <p:spPr>
          <a:xfrm>
            <a:off x="1156066" y="4332703"/>
            <a:ext cx="2272934" cy="738664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Семинар-тренинг «СИЛЬНЫЕ РОДИТЕЛИ-СИЛЬНЫЕ ДЕТИ»</a:t>
            </a:r>
            <a:endParaRPr lang="en-US" altLang="ko-KR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C34709-299B-4E72-8655-9A91594868A2}"/>
              </a:ext>
            </a:extLst>
          </p:cNvPr>
          <p:cNvSpPr txBox="1"/>
          <p:nvPr/>
        </p:nvSpPr>
        <p:spPr>
          <a:xfrm>
            <a:off x="3691710" y="5532208"/>
            <a:ext cx="2272934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accent1">
                    <a:lumMod val="50000"/>
                  </a:schemeClr>
                </a:solidFill>
              </a:rPr>
              <a:t>05.07.2023-13.10.2023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90CABCF7-C0C1-4D7C-9B9A-30446AB930DC}"/>
              </a:ext>
            </a:extLst>
          </p:cNvPr>
          <p:cNvSpPr/>
          <p:nvPr/>
        </p:nvSpPr>
        <p:spPr>
          <a:xfrm>
            <a:off x="3691710" y="4286537"/>
            <a:ext cx="2272934" cy="1169551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Программа </a:t>
            </a:r>
          </a:p>
          <a:p>
            <a:pPr algn="ctr"/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«СЕМЕЙНО-ОРИЕНТИРОВАННЫЙ ПОДХОД В СИСТЕМЕ ЗАЩИТЫ ДЕТСТВА»</a:t>
            </a:r>
            <a:endParaRPr lang="en-US" altLang="ko-KR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BE205F-6E7C-4DD2-BDF6-05A81CCCA2B1}"/>
              </a:ext>
            </a:extLst>
          </p:cNvPr>
          <p:cNvSpPr txBox="1"/>
          <p:nvPr/>
        </p:nvSpPr>
        <p:spPr>
          <a:xfrm>
            <a:off x="6236367" y="6318498"/>
            <a:ext cx="2272934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accent1">
                    <a:lumMod val="50000"/>
                  </a:schemeClr>
                </a:solidFill>
              </a:rPr>
              <a:t>26.07.2023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9C6F36A7-CB7A-4167-8039-AB37EA4CB2CA}"/>
              </a:ext>
            </a:extLst>
          </p:cNvPr>
          <p:cNvSpPr/>
          <p:nvPr/>
        </p:nvSpPr>
        <p:spPr>
          <a:xfrm>
            <a:off x="6268514" y="4310467"/>
            <a:ext cx="2272934" cy="203132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МЕЖВЕДОМСТВЕННЫЙ ТРЕНИНГ</a:t>
            </a:r>
          </a:p>
          <a:p>
            <a:pPr algn="ctr"/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 по вопросам выявления и сопровождения случаев насилия в отношении детей, женщин с детьми, пострадавших, включая торговлю людьми, сексуальную эксплуатацию</a:t>
            </a:r>
            <a:endParaRPr lang="en-US" altLang="ko-KR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868FA9-5A75-4031-BF8A-367F12744458}"/>
              </a:ext>
            </a:extLst>
          </p:cNvPr>
          <p:cNvSpPr txBox="1"/>
          <p:nvPr/>
        </p:nvSpPr>
        <p:spPr>
          <a:xfrm>
            <a:off x="9211515" y="6179998"/>
            <a:ext cx="2272934" cy="276999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ru-RU" altLang="ko-KR" sz="1200" dirty="0">
                <a:solidFill>
                  <a:schemeClr val="accent1">
                    <a:lumMod val="50000"/>
                  </a:schemeClr>
                </a:solidFill>
              </a:rPr>
              <a:t>26.09.2023</a:t>
            </a:r>
            <a:endParaRPr lang="ko-KR" alt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05F8F93-4037-44D7-A791-2F51AF26E0D6}"/>
              </a:ext>
            </a:extLst>
          </p:cNvPr>
          <p:cNvSpPr/>
          <p:nvPr/>
        </p:nvSpPr>
        <p:spPr>
          <a:xfrm>
            <a:off x="8892555" y="4310467"/>
            <a:ext cx="2788640" cy="181588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/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КРУГЛЫЙ СТОЛ </a:t>
            </a:r>
          </a:p>
          <a:p>
            <a:pPr algn="ctr"/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для специалистов управлений (отделов)  по образованию </a:t>
            </a:r>
            <a:r>
              <a:rPr lang="ru-RU" altLang="ko-KR" sz="1400" dirty="0" err="1">
                <a:solidFill>
                  <a:srgbClr val="0070C0"/>
                </a:solidFill>
                <a:latin typeface="+mj-lt"/>
              </a:rPr>
              <a:t>горрайисполкомов</a:t>
            </a:r>
            <a:r>
              <a:rPr lang="ru-RU" altLang="ko-KR" sz="1400" dirty="0">
                <a:solidFill>
                  <a:srgbClr val="0070C0"/>
                </a:solidFill>
                <a:latin typeface="+mj-lt"/>
              </a:rPr>
              <a:t>, администраций районов г. Бреста по вопросам межведомственного взаимодействия по работе с уязвимыми категориями детей </a:t>
            </a:r>
            <a:endParaRPr lang="en-US" altLang="ko-KR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A66B5A-4C7B-4882-BB93-D29CEC47B427}"/>
              </a:ext>
            </a:extLst>
          </p:cNvPr>
          <p:cNvSpPr txBox="1"/>
          <p:nvPr/>
        </p:nvSpPr>
        <p:spPr>
          <a:xfrm>
            <a:off x="1263254" y="740098"/>
            <a:ext cx="9665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ОБУЧЕНИЕ СПЕЦИАЛИСТОВ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0481AB-BA7B-4CA0-9A19-8871588EB1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r="38"/>
          <a:stretch>
            <a:fillRect/>
          </a:stretch>
        </p:blipFill>
        <p:spPr>
          <a:xfrm>
            <a:off x="1146687" y="2014683"/>
            <a:ext cx="2273300" cy="219075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4149E1-2BF8-410D-9D8E-65237B2AA78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r="16916"/>
          <a:stretch>
            <a:fillRect/>
          </a:stretch>
        </p:blipFill>
        <p:spPr>
          <a:xfrm>
            <a:off x="3597275" y="2071688"/>
            <a:ext cx="2255838" cy="219075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560FBFA-E76E-48B9-9F7E-06B00E4C51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r="3091"/>
          <a:stretch>
            <a:fillRect/>
          </a:stretch>
        </p:blipFill>
        <p:spPr>
          <a:xfrm>
            <a:off x="6180137" y="2014683"/>
            <a:ext cx="2255838" cy="2190750"/>
          </a:xfr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048926-0DAA-42FA-B39F-1E27A9751C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40"/>
          <a:stretch>
            <a:fillRect/>
          </a:stretch>
        </p:blipFill>
        <p:spPr>
          <a:xfrm>
            <a:off x="8940287" y="2014683"/>
            <a:ext cx="2255838" cy="2190750"/>
          </a:xfrm>
        </p:spPr>
      </p:pic>
    </p:spTree>
    <p:extLst>
      <p:ext uri="{BB962C8B-B14F-4D97-AF65-F5344CB8AC3E}">
        <p14:creationId xmlns:p14="http://schemas.microsoft.com/office/powerpoint/2010/main" val="21616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04F8425-0894-4D48-B79E-741FBF8CC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722917"/>
              </p:ext>
            </p:extLst>
          </p:nvPr>
        </p:nvGraphicFramePr>
        <p:xfrm>
          <a:off x="1048624" y="2366946"/>
          <a:ext cx="1099796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811">
                  <a:extLst>
                    <a:ext uri="{9D8B030D-6E8A-4147-A177-3AD203B41FA5}">
                      <a16:colId xmlns:a16="http://schemas.microsoft.com/office/drawing/2014/main" val="4268501049"/>
                    </a:ext>
                  </a:extLst>
                </a:gridCol>
                <a:gridCol w="4452604">
                  <a:extLst>
                    <a:ext uri="{9D8B030D-6E8A-4147-A177-3AD203B41FA5}">
                      <a16:colId xmlns:a16="http://schemas.microsoft.com/office/drawing/2014/main" val="3273172926"/>
                    </a:ext>
                  </a:extLst>
                </a:gridCol>
                <a:gridCol w="4303551">
                  <a:extLst>
                    <a:ext uri="{9D8B030D-6E8A-4147-A177-3AD203B41FA5}">
                      <a16:colId xmlns:a16="http://schemas.microsoft.com/office/drawing/2014/main" val="1619462868"/>
                    </a:ext>
                  </a:extLst>
                </a:gridCol>
              </a:tblGrid>
              <a:tr h="4482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АПРЕЛЬ</a:t>
                      </a:r>
                      <a:endParaRPr lang="ko-KR" alt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252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>
                          <a:solidFill>
                            <a:srgbClr val="002060"/>
                          </a:solidFill>
                        </a:rPr>
                        <a:t>Начало 17.04.2023</a:t>
                      </a:r>
                      <a:endParaRPr lang="ko-KR" alt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«Межведомственная работа специалистов по оказанию поддержки детям из уязвимых категорий с использованием технологии ведения случая»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70076"/>
                  </a:ext>
                </a:extLst>
              </a:tr>
              <a:tr h="4482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МАЙ</a:t>
                      </a:r>
                      <a:endParaRPr lang="ko-KR" alt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252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«Организация межведомственного взаимодействия работе с детьми из уязвимых категорий, в том числе прибывших из Украины и проживающих в Брестской области»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«Работа с семьями с использованием технологии ведения случая» 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257576"/>
                  </a:ext>
                </a:extLst>
              </a:tr>
              <a:tr h="4482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ИЮНЬ</a:t>
                      </a:r>
                      <a:endParaRPr lang="ko-KR" alt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252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«Виды и формы психологической помощи и психосоциальной поддержки семьям с детьми из числа беженцев»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«Анализ целесообразности и качества используемых практических подходов и методов в работе с детьми из числа беженцев из Украины, а также уязвимых категорий семей из числа граждан Беларуси»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41420"/>
                  </a:ext>
                </a:extLst>
              </a:tr>
              <a:tr h="44825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ИЮЛЬ</a:t>
                      </a:r>
                      <a:endParaRPr lang="ko-KR" altLang="en-US" sz="2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 marL="252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«Практические аспекты организации комплексной помощи детям из числа беженцев из Украины и иным уязвимым группам населения в Республике Беларусь: опыт специалистов районных социально-педагогических центров»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«Специфика работы с родителями детей из числа беженцев из Украины и иными уязвимыми группами населения в Республике Беларусь»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  <a:p>
                      <a:pPr algn="ctr" latinLnBrk="1"/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710599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АВГУСТ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«Психолого-педагогическое сопровождение детей с особенностями психофизического развития»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  <a:p>
                      <a:pPr algn="ctr" latinLnBrk="1"/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«Актуальные вопросы оказания социально-педагогической поддержки и психологической помощи детям, находящимся в социально опасном положении»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52251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СЕНТЯБРЬ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«Оказание психологической помощи детям из уязвимых категорий»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«Актуальные вопросы психологической поддержки и сопровождения детей подросткового возраста: от теории к практике»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  <a:p>
                      <a:pPr algn="ctr" latinLnBrk="1"/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72631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2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j-lt"/>
                        </a:rPr>
                        <a:t>ОКТЯБРЬ</a:t>
                      </a:r>
                    </a:p>
                  </a:txBody>
                  <a:tcPr marL="252000" anchor="ctr"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000" b="0" dirty="0">
                          <a:solidFill>
                            <a:srgbClr val="0070C0"/>
                          </a:solidFill>
                        </a:rPr>
                        <a:t>«Подведение итогов сотрудничества по оказанию комплексной помощи детям из числа беженцев из Украины, а также уязвимых категорий семей из числа граждан Беларуси»</a:t>
                      </a:r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  <a:p>
                      <a:pPr algn="ctr" latinLnBrk="1"/>
                      <a:endParaRPr lang="ko-KR" altLang="en-US" sz="1000" b="0" dirty="0">
                        <a:solidFill>
                          <a:srgbClr val="0070C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>
                          <a:solidFill>
                            <a:srgbClr val="002060"/>
                          </a:solidFill>
                        </a:rPr>
                        <a:t>Окончание 17.10.2023</a:t>
                      </a:r>
                      <a:endParaRPr lang="ko-KR" altLang="en-US" sz="1000" b="1" dirty="0">
                        <a:solidFill>
                          <a:srgbClr val="002060"/>
                        </a:solidFill>
                      </a:endParaRPr>
                    </a:p>
                  </a:txBody>
                  <a:tcPr marL="25200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204705"/>
                  </a:ext>
                </a:extLst>
              </a:tr>
            </a:tbl>
          </a:graphicData>
        </a:graphic>
      </p:graphicFrame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AFE4EEF-D3BB-4793-8841-27604DE88660}"/>
              </a:ext>
            </a:extLst>
          </p:cNvPr>
          <p:cNvSpPr/>
          <p:nvPr/>
        </p:nvSpPr>
        <p:spPr>
          <a:xfrm>
            <a:off x="4475860" y="490840"/>
            <a:ext cx="3027666" cy="405192"/>
          </a:xfrm>
          <a:prstGeom prst="roundRect">
            <a:avLst>
              <a:gd name="adj" fmla="val 50000"/>
            </a:avLst>
          </a:pr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1600" dirty="0">
                <a:solidFill>
                  <a:schemeClr val="bg1"/>
                </a:solidFill>
                <a:latin typeface="+mj-lt"/>
              </a:rPr>
              <a:t>1-ая половина месяца</a:t>
            </a:r>
            <a:endParaRPr lang="ko-KR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96DFE40-3413-4C88-A547-9609A99846CB}"/>
              </a:ext>
            </a:extLst>
          </p:cNvPr>
          <p:cNvSpPr/>
          <p:nvPr/>
        </p:nvSpPr>
        <p:spPr>
          <a:xfrm>
            <a:off x="8296958" y="490840"/>
            <a:ext cx="3027666" cy="405192"/>
          </a:xfrm>
          <a:prstGeom prst="roundRect">
            <a:avLst>
              <a:gd name="adj" fmla="val 50000"/>
            </a:avLst>
          </a:pr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ru-RU" altLang="ko-KR" sz="1600" dirty="0">
                <a:solidFill>
                  <a:schemeClr val="bg1"/>
                </a:solidFill>
                <a:latin typeface="+mj-lt"/>
              </a:rPr>
              <a:t>2-ая половина месяца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FDADF1-EDAF-4C69-BB35-909BF18DDD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6" b="23906"/>
          <a:stretch>
            <a:fillRect/>
          </a:stretch>
        </p:blipFill>
        <p:spPr>
          <a:xfrm>
            <a:off x="4622800" y="998538"/>
            <a:ext cx="2733675" cy="126682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D186E0-8C6E-4DDC-9852-A6D8C0B20E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2" b="25392"/>
          <a:stretch>
            <a:fillRect/>
          </a:stretch>
        </p:blipFill>
        <p:spPr>
          <a:xfrm>
            <a:off x="8379811" y="998538"/>
            <a:ext cx="2733675" cy="1266825"/>
          </a:xfr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0D0A8F-5AA8-4C8C-9521-71A3B6F7347D}"/>
              </a:ext>
            </a:extLst>
          </p:cNvPr>
          <p:cNvSpPr/>
          <p:nvPr/>
        </p:nvSpPr>
        <p:spPr>
          <a:xfrm>
            <a:off x="864842" y="998089"/>
            <a:ext cx="2476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СУПЕРВИЗИИ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99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654CF73-998A-4D66-985C-C726CAF6173F}"/>
              </a:ext>
            </a:extLst>
          </p:cNvPr>
          <p:cNvSpPr txBox="1"/>
          <p:nvPr/>
        </p:nvSpPr>
        <p:spPr>
          <a:xfrm>
            <a:off x="3077649" y="667763"/>
            <a:ext cx="5939766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200" b="1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altLang="ko-KR" sz="28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ДОСТИГНУТЫЕ РЕЗУЛЬТАТЫ </a:t>
            </a:r>
          </a:p>
          <a:p>
            <a:pPr algn="ctr"/>
            <a:r>
              <a:rPr lang="ru-RU" altLang="ko-KR" sz="2800" b="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 ОКАЗАНИЮ УСЛУГ</a:t>
            </a:r>
            <a:endParaRPr lang="ko-KR" altLang="en-US" sz="2800" b="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61EB7D53-E620-4DA2-ABCC-838CCD986E2F}"/>
              </a:ext>
            </a:extLst>
          </p:cNvPr>
          <p:cNvSpPr/>
          <p:nvPr/>
        </p:nvSpPr>
        <p:spPr>
          <a:xfrm>
            <a:off x="1970212" y="2527132"/>
            <a:ext cx="898591" cy="898591"/>
          </a:xfrm>
          <a:prstGeom prst="ellipse">
            <a:avLst/>
          </a:prstGeom>
          <a:solidFill>
            <a:srgbClr val="14D2CD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6E10DF13-B7DD-43B0-A42E-6A89A43F2C70}"/>
              </a:ext>
            </a:extLst>
          </p:cNvPr>
          <p:cNvSpPr/>
          <p:nvPr/>
        </p:nvSpPr>
        <p:spPr>
          <a:xfrm>
            <a:off x="6217798" y="2527132"/>
            <a:ext cx="898591" cy="898591"/>
          </a:xfrm>
          <a:prstGeom prst="ellipse">
            <a:avLst/>
          </a:prstGeom>
          <a:solidFill>
            <a:srgbClr val="14D2CD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244628C-82A4-43F0-813D-C03801B3D748}"/>
              </a:ext>
            </a:extLst>
          </p:cNvPr>
          <p:cNvSpPr txBox="1"/>
          <p:nvPr/>
        </p:nvSpPr>
        <p:spPr>
          <a:xfrm>
            <a:off x="3039069" y="2980005"/>
            <a:ext cx="30084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Количество детей,  нуждающихся в специализированных услугах, которые перенаправлены в службы здравоохранения, социального обеспечения, образования либо органы правосудия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B88592C-68AA-4FC5-8CE9-0DF70F4F34B5}"/>
              </a:ext>
            </a:extLst>
          </p:cNvPr>
          <p:cNvSpPr/>
          <p:nvPr/>
        </p:nvSpPr>
        <p:spPr>
          <a:xfrm>
            <a:off x="3019438" y="2476180"/>
            <a:ext cx="3028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255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E4E64D7-4DF8-4C8D-BAA4-73A476C8908A}"/>
              </a:ext>
            </a:extLst>
          </p:cNvPr>
          <p:cNvSpPr txBox="1"/>
          <p:nvPr/>
        </p:nvSpPr>
        <p:spPr>
          <a:xfrm>
            <a:off x="7312804" y="2980005"/>
            <a:ext cx="30084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Количество детей и их законных представителей, которые получили доступ к психологической помощи и психосоциальной поддержке</a:t>
            </a:r>
            <a:endParaRPr lang="ko-KR" alt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E351B69C-19C2-4273-A35B-0B9FE2E759CF}"/>
              </a:ext>
            </a:extLst>
          </p:cNvPr>
          <p:cNvSpPr/>
          <p:nvPr/>
        </p:nvSpPr>
        <p:spPr>
          <a:xfrm>
            <a:off x="7293173" y="2476180"/>
            <a:ext cx="3028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250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B28B5772-84B5-44FC-AE13-5E11D1C0D306}"/>
              </a:ext>
            </a:extLst>
          </p:cNvPr>
          <p:cNvSpPr/>
          <p:nvPr/>
        </p:nvSpPr>
        <p:spPr>
          <a:xfrm>
            <a:off x="1970212" y="4608788"/>
            <a:ext cx="898591" cy="898591"/>
          </a:xfrm>
          <a:prstGeom prst="ellipse">
            <a:avLst/>
          </a:prstGeom>
          <a:solidFill>
            <a:srgbClr val="14D2CD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26183F50-8350-4CA8-A3D1-231BC660A672}"/>
              </a:ext>
            </a:extLst>
          </p:cNvPr>
          <p:cNvSpPr/>
          <p:nvPr/>
        </p:nvSpPr>
        <p:spPr>
          <a:xfrm>
            <a:off x="6217798" y="4608788"/>
            <a:ext cx="898591" cy="898591"/>
          </a:xfrm>
          <a:prstGeom prst="ellipse">
            <a:avLst/>
          </a:prstGeom>
          <a:solidFill>
            <a:srgbClr val="14D2CD"/>
          </a:solidFill>
          <a:ln w="5715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93BD6E8-62D5-443C-8329-C18FA133BFA3}"/>
              </a:ext>
            </a:extLst>
          </p:cNvPr>
          <p:cNvSpPr txBox="1"/>
          <p:nvPr/>
        </p:nvSpPr>
        <p:spPr>
          <a:xfrm>
            <a:off x="3039069" y="5275646"/>
            <a:ext cx="300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Количество семей, у которых выявлены потребности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809D6D3B-2AD4-4A38-A88D-F57DB74C97EE}"/>
              </a:ext>
            </a:extLst>
          </p:cNvPr>
          <p:cNvSpPr/>
          <p:nvPr/>
        </p:nvSpPr>
        <p:spPr>
          <a:xfrm>
            <a:off x="3045587" y="4752426"/>
            <a:ext cx="3028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250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60DF73F-6E0F-4B84-9B11-D439E3FA12ED}"/>
              </a:ext>
            </a:extLst>
          </p:cNvPr>
          <p:cNvSpPr txBox="1"/>
          <p:nvPr/>
        </p:nvSpPr>
        <p:spPr>
          <a:xfrm>
            <a:off x="7302988" y="5283557"/>
            <a:ext cx="30084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accent1">
                    <a:lumMod val="50000"/>
                  </a:schemeClr>
                </a:solidFill>
              </a:rPr>
              <a:t>Количество детей, пострадавших от насилия, торговли людьми либо сексуальной эксплуатации, выявленных и перенаправленных для получения необходимой помощи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7E7EA7F3-F2D1-465D-8F22-B5DAF101AB06}"/>
              </a:ext>
            </a:extLst>
          </p:cNvPr>
          <p:cNvSpPr/>
          <p:nvPr/>
        </p:nvSpPr>
        <p:spPr>
          <a:xfrm>
            <a:off x="7329137" y="4796473"/>
            <a:ext cx="30280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5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7" name="그래픽 76">
            <a:extLst>
              <a:ext uri="{FF2B5EF4-FFF2-40B4-BE49-F238E27FC236}">
                <a16:creationId xmlns:a16="http://schemas.microsoft.com/office/drawing/2014/main" id="{1AA92CB4-048E-422E-89DE-7ADF5370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1945" y="2791096"/>
            <a:ext cx="435124" cy="370662"/>
          </a:xfrm>
          <a:prstGeom prst="rect">
            <a:avLst/>
          </a:prstGeom>
        </p:spPr>
      </p:pic>
      <p:pic>
        <p:nvPicPr>
          <p:cNvPr id="78" name="그래픽 77">
            <a:extLst>
              <a:ext uri="{FF2B5EF4-FFF2-40B4-BE49-F238E27FC236}">
                <a16:creationId xmlns:a16="http://schemas.microsoft.com/office/drawing/2014/main" id="{5809E43B-BEB2-4FEE-91FE-65C06F4D5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9828" y="4840520"/>
            <a:ext cx="491530" cy="435126"/>
          </a:xfrm>
          <a:prstGeom prst="rect">
            <a:avLst/>
          </a:prstGeom>
        </p:spPr>
      </p:pic>
      <p:pic>
        <p:nvPicPr>
          <p:cNvPr id="79" name="그래픽 78">
            <a:extLst>
              <a:ext uri="{FF2B5EF4-FFF2-40B4-BE49-F238E27FC236}">
                <a16:creationId xmlns:a16="http://schemas.microsoft.com/office/drawing/2014/main" id="{2B4DEC84-89BA-4BBA-BC30-874D5AB29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1907" y="2762894"/>
            <a:ext cx="330372" cy="427066"/>
          </a:xfrm>
          <a:prstGeom prst="rect">
            <a:avLst/>
          </a:prstGeom>
        </p:spPr>
      </p:pic>
      <p:pic>
        <p:nvPicPr>
          <p:cNvPr id="80" name="그래픽 79">
            <a:extLst>
              <a:ext uri="{FF2B5EF4-FFF2-40B4-BE49-F238E27FC236}">
                <a16:creationId xmlns:a16="http://schemas.microsoft.com/office/drawing/2014/main" id="{DA4A0CA4-C433-4824-8856-BF7EAEA88F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54321" y="4860666"/>
            <a:ext cx="330372" cy="3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83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F64B1A14-3748-4B53-B968-9DF4AED33544}"/>
              </a:ext>
            </a:extLst>
          </p:cNvPr>
          <p:cNvSpPr txBox="1"/>
          <p:nvPr/>
        </p:nvSpPr>
        <p:spPr>
          <a:xfrm>
            <a:off x="1389277" y="2911838"/>
            <a:ext cx="866073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100"/>
            </a:lvl1pPr>
          </a:lstStyle>
          <a:p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В течение реализации проекта выявлены потребности 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250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семей. </a:t>
            </a:r>
          </a:p>
          <a:p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Из них: </a:t>
            </a:r>
          </a:p>
          <a:p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49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- прибывших из Украины, </a:t>
            </a:r>
          </a:p>
          <a:p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- с детьми из уязвимых категорий. </a:t>
            </a:r>
          </a:p>
          <a:p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Из 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49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семей (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85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детей), прибывших из Украины:</a:t>
            </a:r>
          </a:p>
          <a:p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уехали в течение 1-3 суток (транзит) – 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семей (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детей);</a:t>
            </a:r>
          </a:p>
          <a:p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уехали в течение 2 недель – 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18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семей (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27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детей);</a:t>
            </a:r>
          </a:p>
          <a:p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остались в Республике Беларусь – 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семьи (</a:t>
            </a:r>
            <a:r>
              <a:rPr lang="ru-RU" altLang="ko-KR" sz="2400" dirty="0">
                <a:solidFill>
                  <a:schemeClr val="accent1">
                    <a:lumMod val="75000"/>
                  </a:schemeClr>
                </a:solidFill>
              </a:rPr>
              <a:t>44</a:t>
            </a:r>
            <a:r>
              <a:rPr lang="ru-RU" altLang="ko-KR" sz="2000" dirty="0">
                <a:solidFill>
                  <a:schemeClr val="accent1">
                    <a:lumMod val="75000"/>
                  </a:schemeClr>
                </a:solidFill>
              </a:rPr>
              <a:t> ребенка).</a:t>
            </a:r>
          </a:p>
          <a:p>
            <a:r>
              <a:rPr lang="en-US" altLang="ko-KR" sz="1800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2940BC-F587-4482-BADE-1A103D2A8DF9}"/>
              </a:ext>
            </a:extLst>
          </p:cNvPr>
          <p:cNvSpPr txBox="1"/>
          <p:nvPr/>
        </p:nvSpPr>
        <p:spPr>
          <a:xfrm>
            <a:off x="1389277" y="1113052"/>
            <a:ext cx="8375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РЕЗУЛЬТАТЫ РАБОТЫ ПО СОПРОВОЖДЕНИЮ СЕМЕЙ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540A668-04AC-42CC-9599-D313BB789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897176" y="-76777"/>
            <a:ext cx="1218047" cy="13716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91DAF0-BD77-4A19-8A22-224EE38983B7}"/>
              </a:ext>
            </a:extLst>
          </p:cNvPr>
          <p:cNvSpPr/>
          <p:nvPr/>
        </p:nvSpPr>
        <p:spPr>
          <a:xfrm flipV="1">
            <a:off x="1604245" y="2193861"/>
            <a:ext cx="645338" cy="221943"/>
          </a:xfrm>
          <a:prstGeom prst="rect">
            <a:avLst/>
          </a:pr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1149077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2335A8-0424-419A-8F73-29DCC50FA62F}"/>
              </a:ext>
            </a:extLst>
          </p:cNvPr>
          <p:cNvSpPr txBox="1"/>
          <p:nvPr/>
        </p:nvSpPr>
        <p:spPr>
          <a:xfrm>
            <a:off x="869724" y="1288896"/>
            <a:ext cx="3408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2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СОПРОВОЖДЕНИЕ СЕМЕЙ</a:t>
            </a:r>
            <a:endParaRPr lang="ko-KR" altLang="en-US" sz="2800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53C6E3-4994-403A-A568-F5ACA29982C4}"/>
              </a:ext>
            </a:extLst>
          </p:cNvPr>
          <p:cNvSpPr txBox="1"/>
          <p:nvPr/>
        </p:nvSpPr>
        <p:spPr>
          <a:xfrm>
            <a:off x="5166770" y="934957"/>
            <a:ext cx="2654344" cy="34470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семьям из числа мигрантов, которые решили остаться Республике Беларусь, оказаны услуги по перенаправлению:</a:t>
            </a:r>
          </a:p>
          <a:p>
            <a:pPr algn="just"/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-в управление по труду, занятости       и социальной защите населения -  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- МОМ БОКК -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МОМ –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территориальный центр социального обслуживания населения –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12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учреждения здравоохранения –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22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учреждения образования –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17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marL="171450" indent="-171450" algn="just">
              <a:buFontTx/>
              <a:buChar char="-"/>
            </a:pP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центр, дружественным подросткам –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8.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5BB42-E2CE-4169-AF65-717F5C699F17}"/>
              </a:ext>
            </a:extLst>
          </p:cNvPr>
          <p:cNvSpPr txBox="1"/>
          <p:nvPr/>
        </p:nvSpPr>
        <p:spPr>
          <a:xfrm>
            <a:off x="9015568" y="4576745"/>
            <a:ext cx="2654344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Разработана анкета обратной связи для семей с детьми из числа мигрантов, прибывших из Украины. Опрошены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14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семей. Обратная связь показала, что родители удовлетворены полнотой оказываемой им помощи на территории Республики Беларусь. 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C61029-59EA-4BBE-B458-9DD020DD83A8}"/>
              </a:ext>
            </a:extLst>
          </p:cNvPr>
          <p:cNvSpPr txBox="1"/>
          <p:nvPr/>
        </p:nvSpPr>
        <p:spPr>
          <a:xfrm>
            <a:off x="9038340" y="888791"/>
            <a:ext cx="2654344" cy="30162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Выявлены потребности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201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семьи (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457 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детей) с детьми из уязвимых категорий. В ходе реализации проекта осуществлено перенаправление в учреждения здравоохранения, учреждения образования, ЦДП «Вместе», МОМ БОКК, управление по труду и социальной защиты населения, ТЦСОН. </a:t>
            </a:r>
          </a:p>
          <a:p>
            <a:pPr algn="just"/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детей из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семей были зачислены в учреждения образования (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- в учреждения дошкольного образования,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- в школу).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B44E31-E698-4A9B-8D03-306A5C2F70A8}"/>
              </a:ext>
            </a:extLst>
          </p:cNvPr>
          <p:cNvSpPr txBox="1"/>
          <p:nvPr/>
        </p:nvSpPr>
        <p:spPr>
          <a:xfrm>
            <a:off x="5292609" y="4746022"/>
            <a:ext cx="2654344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Отменено решение о признании в социально опасном положении в связи с устранением причин и условий, повлекших создание неблагоприятной для детей обстановки в отношении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91 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ребенка из </a:t>
            </a:r>
            <a:r>
              <a:rPr lang="ru-RU" altLang="ko-KR" sz="1400" b="1" dirty="0">
                <a:solidFill>
                  <a:schemeClr val="accent1">
                    <a:lumMod val="75000"/>
                  </a:schemeClr>
                </a:solidFill>
              </a:rPr>
              <a:t>70</a:t>
            </a:r>
            <a:r>
              <a:rPr lang="ru-RU" altLang="ko-KR" sz="1200" dirty="0">
                <a:solidFill>
                  <a:schemeClr val="accent1">
                    <a:lumMod val="75000"/>
                  </a:schemeClr>
                </a:solidFill>
              </a:rPr>
              <a:t> семей. 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9EEF251-2B3A-4EE6-B805-5561FD4120CD}"/>
              </a:ext>
            </a:extLst>
          </p:cNvPr>
          <p:cNvGrpSpPr/>
          <p:nvPr/>
        </p:nvGrpSpPr>
        <p:grpSpPr>
          <a:xfrm>
            <a:off x="4650371" y="1434178"/>
            <a:ext cx="567249" cy="567249"/>
            <a:chOff x="2801293" y="892968"/>
            <a:chExt cx="390525" cy="390525"/>
          </a:xfrm>
          <a:solidFill>
            <a:srgbClr val="14D2CD"/>
          </a:solidFill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FEDA7EAF-40B6-43D6-BCAC-C3E48653E409}"/>
                </a:ext>
              </a:extLst>
            </p:cNvPr>
            <p:cNvSpPr/>
            <p:nvPr/>
          </p:nvSpPr>
          <p:spPr>
            <a:xfrm>
              <a:off x="2801293" y="892968"/>
              <a:ext cx="390525" cy="390525"/>
            </a:xfrm>
            <a:custGeom>
              <a:avLst/>
              <a:gdLst>
                <a:gd name="connsiteX0" fmla="*/ 376333 w 390525"/>
                <a:gd name="connsiteY0" fmla="*/ 126397 h 390525"/>
                <a:gd name="connsiteX1" fmla="*/ 329184 w 390525"/>
                <a:gd name="connsiteY1" fmla="*/ 126397 h 390525"/>
                <a:gd name="connsiteX2" fmla="*/ 295751 w 390525"/>
                <a:gd name="connsiteY2" fmla="*/ 159830 h 390525"/>
                <a:gd name="connsiteX3" fmla="*/ 295751 w 390525"/>
                <a:gd name="connsiteY3" fmla="*/ 71819 h 390525"/>
                <a:gd name="connsiteX4" fmla="*/ 286036 w 390525"/>
                <a:gd name="connsiteY4" fmla="*/ 48292 h 390525"/>
                <a:gd name="connsiteX5" fmla="*/ 254603 w 390525"/>
                <a:gd name="connsiteY5" fmla="*/ 16859 h 390525"/>
                <a:gd name="connsiteX6" fmla="*/ 231077 w 390525"/>
                <a:gd name="connsiteY6" fmla="*/ 7144 h 390525"/>
                <a:gd name="connsiteX7" fmla="*/ 40481 w 390525"/>
                <a:gd name="connsiteY7" fmla="*/ 7144 h 390525"/>
                <a:gd name="connsiteX8" fmla="*/ 7144 w 390525"/>
                <a:gd name="connsiteY8" fmla="*/ 40481 h 390525"/>
                <a:gd name="connsiteX9" fmla="*/ 7144 w 390525"/>
                <a:gd name="connsiteY9" fmla="*/ 352806 h 390525"/>
                <a:gd name="connsiteX10" fmla="*/ 40481 w 390525"/>
                <a:gd name="connsiteY10" fmla="*/ 386144 h 390525"/>
                <a:gd name="connsiteX11" fmla="*/ 262509 w 390525"/>
                <a:gd name="connsiteY11" fmla="*/ 386144 h 390525"/>
                <a:gd name="connsiteX12" fmla="*/ 295846 w 390525"/>
                <a:gd name="connsiteY12" fmla="*/ 352806 h 390525"/>
                <a:gd name="connsiteX13" fmla="*/ 295846 w 390525"/>
                <a:gd name="connsiteY13" fmla="*/ 254032 h 390525"/>
                <a:gd name="connsiteX14" fmla="*/ 376333 w 390525"/>
                <a:gd name="connsiteY14" fmla="*/ 173450 h 390525"/>
                <a:gd name="connsiteX15" fmla="*/ 376333 w 390525"/>
                <a:gd name="connsiteY15" fmla="*/ 126397 h 390525"/>
                <a:gd name="connsiteX16" fmla="*/ 229171 w 390525"/>
                <a:gd name="connsiteY16" fmla="*/ 29337 h 390525"/>
                <a:gd name="connsiteX17" fmla="*/ 238887 w 390525"/>
                <a:gd name="connsiteY17" fmla="*/ 32576 h 390525"/>
                <a:gd name="connsiteX18" fmla="*/ 270320 w 390525"/>
                <a:gd name="connsiteY18" fmla="*/ 64008 h 390525"/>
                <a:gd name="connsiteX19" fmla="*/ 273558 w 390525"/>
                <a:gd name="connsiteY19" fmla="*/ 73724 h 390525"/>
                <a:gd name="connsiteX20" fmla="*/ 229171 w 390525"/>
                <a:gd name="connsiteY20" fmla="*/ 73724 h 390525"/>
                <a:gd name="connsiteX21" fmla="*/ 229171 w 390525"/>
                <a:gd name="connsiteY21" fmla="*/ 29337 h 390525"/>
                <a:gd name="connsiteX22" fmla="*/ 273558 w 390525"/>
                <a:gd name="connsiteY22" fmla="*/ 352806 h 390525"/>
                <a:gd name="connsiteX23" fmla="*/ 262414 w 390525"/>
                <a:gd name="connsiteY23" fmla="*/ 363950 h 390525"/>
                <a:gd name="connsiteX24" fmla="*/ 40386 w 390525"/>
                <a:gd name="connsiteY24" fmla="*/ 363950 h 390525"/>
                <a:gd name="connsiteX25" fmla="*/ 29242 w 390525"/>
                <a:gd name="connsiteY25" fmla="*/ 352806 h 390525"/>
                <a:gd name="connsiteX26" fmla="*/ 29242 w 390525"/>
                <a:gd name="connsiteY26" fmla="*/ 40481 h 390525"/>
                <a:gd name="connsiteX27" fmla="*/ 40386 w 390525"/>
                <a:gd name="connsiteY27" fmla="*/ 29337 h 390525"/>
                <a:gd name="connsiteX28" fmla="*/ 206883 w 390525"/>
                <a:gd name="connsiteY28" fmla="*/ 29337 h 390525"/>
                <a:gd name="connsiteX29" fmla="*/ 206883 w 390525"/>
                <a:gd name="connsiteY29" fmla="*/ 84868 h 390525"/>
                <a:gd name="connsiteX30" fmla="*/ 218027 w 390525"/>
                <a:gd name="connsiteY30" fmla="*/ 96012 h 390525"/>
                <a:gd name="connsiteX31" fmla="*/ 273558 w 390525"/>
                <a:gd name="connsiteY31" fmla="*/ 96012 h 390525"/>
                <a:gd name="connsiteX32" fmla="*/ 273558 w 390525"/>
                <a:gd name="connsiteY32" fmla="*/ 182118 h 390525"/>
                <a:gd name="connsiteX33" fmla="*/ 240792 w 390525"/>
                <a:gd name="connsiteY33" fmla="*/ 214884 h 390525"/>
                <a:gd name="connsiteX34" fmla="*/ 225076 w 390525"/>
                <a:gd name="connsiteY34" fmla="*/ 230600 h 390525"/>
                <a:gd name="connsiteX35" fmla="*/ 222409 w 390525"/>
                <a:gd name="connsiteY35" fmla="*/ 234982 h 390525"/>
                <a:gd name="connsiteX36" fmla="*/ 206692 w 390525"/>
                <a:gd name="connsiteY36" fmla="*/ 282035 h 390525"/>
                <a:gd name="connsiteX37" fmla="*/ 209360 w 390525"/>
                <a:gd name="connsiteY37" fmla="*/ 293370 h 390525"/>
                <a:gd name="connsiteX38" fmla="*/ 220694 w 390525"/>
                <a:gd name="connsiteY38" fmla="*/ 296037 h 390525"/>
                <a:gd name="connsiteX39" fmla="*/ 267748 w 390525"/>
                <a:gd name="connsiteY39" fmla="*/ 280321 h 390525"/>
                <a:gd name="connsiteX40" fmla="*/ 272129 w 390525"/>
                <a:gd name="connsiteY40" fmla="*/ 277654 h 390525"/>
                <a:gd name="connsiteX41" fmla="*/ 273463 w 390525"/>
                <a:gd name="connsiteY41" fmla="*/ 276320 h 390525"/>
                <a:gd name="connsiteX42" fmla="*/ 273463 w 390525"/>
                <a:gd name="connsiteY42" fmla="*/ 352806 h 390525"/>
                <a:gd name="connsiteX43" fmla="*/ 273558 w 390525"/>
                <a:gd name="connsiteY43" fmla="*/ 352806 h 390525"/>
                <a:gd name="connsiteX44" fmla="*/ 248317 w 390525"/>
                <a:gd name="connsiteY44" fmla="*/ 238411 h 390525"/>
                <a:gd name="connsiteX45" fmla="*/ 264033 w 390525"/>
                <a:gd name="connsiteY45" fmla="*/ 254127 h 390525"/>
                <a:gd name="connsiteX46" fmla="*/ 258032 w 390525"/>
                <a:gd name="connsiteY46" fmla="*/ 260128 h 390525"/>
                <a:gd name="connsiteX47" fmla="*/ 234506 w 390525"/>
                <a:gd name="connsiteY47" fmla="*/ 267938 h 390525"/>
                <a:gd name="connsiteX48" fmla="*/ 242316 w 390525"/>
                <a:gd name="connsiteY48" fmla="*/ 244412 h 390525"/>
                <a:gd name="connsiteX49" fmla="*/ 248317 w 390525"/>
                <a:gd name="connsiteY49" fmla="*/ 238411 h 390525"/>
                <a:gd name="connsiteX50" fmla="*/ 279749 w 390525"/>
                <a:gd name="connsiteY50" fmla="*/ 238411 h 390525"/>
                <a:gd name="connsiteX51" fmla="*/ 264033 w 390525"/>
                <a:gd name="connsiteY51" fmla="*/ 222694 h 390525"/>
                <a:gd name="connsiteX52" fmla="*/ 317373 w 390525"/>
                <a:gd name="connsiteY52" fmla="*/ 169259 h 390525"/>
                <a:gd name="connsiteX53" fmla="*/ 333089 w 390525"/>
                <a:gd name="connsiteY53" fmla="*/ 184976 h 390525"/>
                <a:gd name="connsiteX54" fmla="*/ 279749 w 390525"/>
                <a:gd name="connsiteY54" fmla="*/ 238411 h 390525"/>
                <a:gd name="connsiteX55" fmla="*/ 360236 w 390525"/>
                <a:gd name="connsiteY55" fmla="*/ 157829 h 390525"/>
                <a:gd name="connsiteX56" fmla="*/ 348806 w 390525"/>
                <a:gd name="connsiteY56" fmla="*/ 169259 h 390525"/>
                <a:gd name="connsiteX57" fmla="*/ 333089 w 390525"/>
                <a:gd name="connsiteY57" fmla="*/ 153543 h 390525"/>
                <a:gd name="connsiteX58" fmla="*/ 344519 w 390525"/>
                <a:gd name="connsiteY58" fmla="*/ 142113 h 390525"/>
                <a:gd name="connsiteX59" fmla="*/ 360236 w 390525"/>
                <a:gd name="connsiteY59" fmla="*/ 142113 h 390525"/>
                <a:gd name="connsiteX60" fmla="*/ 360236 w 390525"/>
                <a:gd name="connsiteY60" fmla="*/ 157829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90525" h="390525">
                  <a:moveTo>
                    <a:pt x="376333" y="126397"/>
                  </a:moveTo>
                  <a:cubicBezTo>
                    <a:pt x="363379" y="113443"/>
                    <a:pt x="342233" y="113443"/>
                    <a:pt x="329184" y="126397"/>
                  </a:cubicBezTo>
                  <a:cubicBezTo>
                    <a:pt x="325184" y="130397"/>
                    <a:pt x="299657" y="155924"/>
                    <a:pt x="295751" y="159830"/>
                  </a:cubicBezTo>
                  <a:lnTo>
                    <a:pt x="295751" y="71819"/>
                  </a:lnTo>
                  <a:cubicBezTo>
                    <a:pt x="295751" y="62960"/>
                    <a:pt x="292322" y="54578"/>
                    <a:pt x="286036" y="48292"/>
                  </a:cubicBezTo>
                  <a:lnTo>
                    <a:pt x="254603" y="16859"/>
                  </a:lnTo>
                  <a:cubicBezTo>
                    <a:pt x="248317" y="10573"/>
                    <a:pt x="240030" y="7144"/>
                    <a:pt x="231077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4"/>
                    <a:pt x="40481" y="386144"/>
                  </a:cubicBezTo>
                  <a:lnTo>
                    <a:pt x="262509" y="386144"/>
                  </a:lnTo>
                  <a:cubicBezTo>
                    <a:pt x="280892" y="386144"/>
                    <a:pt x="295846" y="371189"/>
                    <a:pt x="295846" y="352806"/>
                  </a:cubicBezTo>
                  <a:lnTo>
                    <a:pt x="295846" y="254032"/>
                  </a:lnTo>
                  <a:lnTo>
                    <a:pt x="376333" y="173450"/>
                  </a:lnTo>
                  <a:cubicBezTo>
                    <a:pt x="389287" y="160496"/>
                    <a:pt x="389287" y="139446"/>
                    <a:pt x="376333" y="126397"/>
                  </a:cubicBezTo>
                  <a:close/>
                  <a:moveTo>
                    <a:pt x="229171" y="29337"/>
                  </a:moveTo>
                  <a:cubicBezTo>
                    <a:pt x="231267" y="29337"/>
                    <a:pt x="235267" y="28956"/>
                    <a:pt x="238887" y="32576"/>
                  </a:cubicBezTo>
                  <a:lnTo>
                    <a:pt x="270320" y="64008"/>
                  </a:lnTo>
                  <a:cubicBezTo>
                    <a:pt x="273844" y="67532"/>
                    <a:pt x="273558" y="71438"/>
                    <a:pt x="273558" y="73724"/>
                  </a:cubicBezTo>
                  <a:lnTo>
                    <a:pt x="229171" y="73724"/>
                  </a:lnTo>
                  <a:lnTo>
                    <a:pt x="229171" y="29337"/>
                  </a:lnTo>
                  <a:close/>
                  <a:moveTo>
                    <a:pt x="273558" y="352806"/>
                  </a:moveTo>
                  <a:cubicBezTo>
                    <a:pt x="273558" y="358902"/>
                    <a:pt x="268605" y="363950"/>
                    <a:pt x="262414" y="363950"/>
                  </a:cubicBezTo>
                  <a:lnTo>
                    <a:pt x="40386" y="363950"/>
                  </a:lnTo>
                  <a:cubicBezTo>
                    <a:pt x="34290" y="363950"/>
                    <a:pt x="29242" y="358997"/>
                    <a:pt x="29242" y="352806"/>
                  </a:cubicBezTo>
                  <a:lnTo>
                    <a:pt x="29242" y="40481"/>
                  </a:lnTo>
                  <a:cubicBezTo>
                    <a:pt x="29242" y="34385"/>
                    <a:pt x="34195" y="29337"/>
                    <a:pt x="40386" y="29337"/>
                  </a:cubicBezTo>
                  <a:lnTo>
                    <a:pt x="206883" y="29337"/>
                  </a:lnTo>
                  <a:lnTo>
                    <a:pt x="206883" y="84868"/>
                  </a:lnTo>
                  <a:cubicBezTo>
                    <a:pt x="206883" y="90964"/>
                    <a:pt x="211836" y="96012"/>
                    <a:pt x="218027" y="96012"/>
                  </a:cubicBezTo>
                  <a:lnTo>
                    <a:pt x="273558" y="96012"/>
                  </a:lnTo>
                  <a:lnTo>
                    <a:pt x="273558" y="182118"/>
                  </a:lnTo>
                  <a:cubicBezTo>
                    <a:pt x="273558" y="182118"/>
                    <a:pt x="240792" y="214884"/>
                    <a:pt x="240792" y="214884"/>
                  </a:cubicBezTo>
                  <a:lnTo>
                    <a:pt x="225076" y="230600"/>
                  </a:lnTo>
                  <a:cubicBezTo>
                    <a:pt x="223838" y="231839"/>
                    <a:pt x="222980" y="233267"/>
                    <a:pt x="222409" y="234982"/>
                  </a:cubicBezTo>
                  <a:lnTo>
                    <a:pt x="206692" y="282035"/>
                  </a:lnTo>
                  <a:cubicBezTo>
                    <a:pt x="205359" y="286036"/>
                    <a:pt x="206407" y="290417"/>
                    <a:pt x="209360" y="293370"/>
                  </a:cubicBezTo>
                  <a:cubicBezTo>
                    <a:pt x="212312" y="296323"/>
                    <a:pt x="216694" y="297371"/>
                    <a:pt x="220694" y="296037"/>
                  </a:cubicBezTo>
                  <a:lnTo>
                    <a:pt x="267748" y="280321"/>
                  </a:lnTo>
                  <a:cubicBezTo>
                    <a:pt x="269367" y="279749"/>
                    <a:pt x="270891" y="278892"/>
                    <a:pt x="272129" y="277654"/>
                  </a:cubicBezTo>
                  <a:lnTo>
                    <a:pt x="273463" y="276320"/>
                  </a:lnTo>
                  <a:lnTo>
                    <a:pt x="273463" y="352806"/>
                  </a:lnTo>
                  <a:lnTo>
                    <a:pt x="273558" y="352806"/>
                  </a:lnTo>
                  <a:close/>
                  <a:moveTo>
                    <a:pt x="248317" y="238411"/>
                  </a:moveTo>
                  <a:lnTo>
                    <a:pt x="264033" y="254127"/>
                  </a:lnTo>
                  <a:lnTo>
                    <a:pt x="258032" y="260128"/>
                  </a:lnTo>
                  <a:lnTo>
                    <a:pt x="234506" y="267938"/>
                  </a:lnTo>
                  <a:lnTo>
                    <a:pt x="242316" y="244412"/>
                  </a:lnTo>
                  <a:lnTo>
                    <a:pt x="248317" y="238411"/>
                  </a:lnTo>
                  <a:close/>
                  <a:moveTo>
                    <a:pt x="279749" y="238411"/>
                  </a:moveTo>
                  <a:lnTo>
                    <a:pt x="264033" y="222694"/>
                  </a:lnTo>
                  <a:cubicBezTo>
                    <a:pt x="272415" y="214313"/>
                    <a:pt x="309563" y="177165"/>
                    <a:pt x="317373" y="169259"/>
                  </a:cubicBezTo>
                  <a:lnTo>
                    <a:pt x="333089" y="184976"/>
                  </a:lnTo>
                  <a:lnTo>
                    <a:pt x="279749" y="238411"/>
                  </a:lnTo>
                  <a:close/>
                  <a:moveTo>
                    <a:pt x="360236" y="157829"/>
                  </a:moveTo>
                  <a:lnTo>
                    <a:pt x="348806" y="169259"/>
                  </a:lnTo>
                  <a:lnTo>
                    <a:pt x="333089" y="153543"/>
                  </a:lnTo>
                  <a:lnTo>
                    <a:pt x="344519" y="142113"/>
                  </a:lnTo>
                  <a:cubicBezTo>
                    <a:pt x="348806" y="137827"/>
                    <a:pt x="355854" y="137827"/>
                    <a:pt x="360236" y="142113"/>
                  </a:cubicBezTo>
                  <a:cubicBezTo>
                    <a:pt x="364522" y="146399"/>
                    <a:pt x="364617" y="153448"/>
                    <a:pt x="360236" y="1578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215B0160-111D-4CED-B1C8-69AACE580396}"/>
                </a:ext>
              </a:extLst>
            </p:cNvPr>
            <p:cNvSpPr/>
            <p:nvPr/>
          </p:nvSpPr>
          <p:spPr>
            <a:xfrm>
              <a:off x="2845299" y="1004030"/>
              <a:ext cx="190500" cy="28575"/>
            </a:xfrm>
            <a:custGeom>
              <a:avLst/>
              <a:gdLst>
                <a:gd name="connsiteX0" fmla="*/ 173736 w 190500"/>
                <a:gd name="connsiteY0" fmla="*/ 7144 h 28575"/>
                <a:gd name="connsiteX1" fmla="*/ 18288 w 190500"/>
                <a:gd name="connsiteY1" fmla="*/ 7144 h 28575"/>
                <a:gd name="connsiteX2" fmla="*/ 7144 w 190500"/>
                <a:gd name="connsiteY2" fmla="*/ 18288 h 28575"/>
                <a:gd name="connsiteX3" fmla="*/ 18288 w 190500"/>
                <a:gd name="connsiteY3" fmla="*/ 29432 h 28575"/>
                <a:gd name="connsiteX4" fmla="*/ 173736 w 190500"/>
                <a:gd name="connsiteY4" fmla="*/ 29432 h 28575"/>
                <a:gd name="connsiteX5" fmla="*/ 184880 w 190500"/>
                <a:gd name="connsiteY5" fmla="*/ 18288 h 28575"/>
                <a:gd name="connsiteX6" fmla="*/ 173736 w 1905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00" h="28575">
                  <a:moveTo>
                    <a:pt x="173736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173736" y="29432"/>
                  </a:lnTo>
                  <a:cubicBezTo>
                    <a:pt x="179832" y="29432"/>
                    <a:pt x="184880" y="24479"/>
                    <a:pt x="184880" y="18288"/>
                  </a:cubicBezTo>
                  <a:cubicBezTo>
                    <a:pt x="184880" y="12097"/>
                    <a:pt x="179832" y="7144"/>
                    <a:pt x="173736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41C482C-A32C-4322-9F60-319422A4B20A}"/>
                </a:ext>
              </a:extLst>
            </p:cNvPr>
            <p:cNvSpPr/>
            <p:nvPr/>
          </p:nvSpPr>
          <p:spPr>
            <a:xfrm>
              <a:off x="2845204" y="1048416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41DA99AF-B4FF-407C-B806-3A0E0779A518}"/>
                </a:ext>
              </a:extLst>
            </p:cNvPr>
            <p:cNvSpPr/>
            <p:nvPr/>
          </p:nvSpPr>
          <p:spPr>
            <a:xfrm>
              <a:off x="2845204" y="1092803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C8CE10FA-729D-483D-8E89-D9DD16632DB2}"/>
                </a:ext>
              </a:extLst>
            </p:cNvPr>
            <p:cNvSpPr/>
            <p:nvPr/>
          </p:nvSpPr>
          <p:spPr>
            <a:xfrm>
              <a:off x="2845204" y="1137189"/>
              <a:ext cx="142875" cy="28575"/>
            </a:xfrm>
            <a:custGeom>
              <a:avLst/>
              <a:gdLst>
                <a:gd name="connsiteX0" fmla="*/ 129350 w 142875"/>
                <a:gd name="connsiteY0" fmla="*/ 7144 h 28575"/>
                <a:gd name="connsiteX1" fmla="*/ 18288 w 142875"/>
                <a:gd name="connsiteY1" fmla="*/ 7144 h 28575"/>
                <a:gd name="connsiteX2" fmla="*/ 7144 w 142875"/>
                <a:gd name="connsiteY2" fmla="*/ 18288 h 28575"/>
                <a:gd name="connsiteX3" fmla="*/ 18288 w 142875"/>
                <a:gd name="connsiteY3" fmla="*/ 29432 h 28575"/>
                <a:gd name="connsiteX4" fmla="*/ 129350 w 142875"/>
                <a:gd name="connsiteY4" fmla="*/ 29432 h 28575"/>
                <a:gd name="connsiteX5" fmla="*/ 140494 w 142875"/>
                <a:gd name="connsiteY5" fmla="*/ 18288 h 28575"/>
                <a:gd name="connsiteX6" fmla="*/ 129350 w 14287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875" h="28575">
                  <a:moveTo>
                    <a:pt x="129350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384"/>
                    <a:pt x="12097" y="29432"/>
                    <a:pt x="18288" y="29432"/>
                  </a:cubicBezTo>
                  <a:lnTo>
                    <a:pt x="129350" y="29432"/>
                  </a:lnTo>
                  <a:cubicBezTo>
                    <a:pt x="135446" y="29432"/>
                    <a:pt x="140494" y="24479"/>
                    <a:pt x="140494" y="18288"/>
                  </a:cubicBezTo>
                  <a:cubicBezTo>
                    <a:pt x="140494" y="12097"/>
                    <a:pt x="135541" y="7144"/>
                    <a:pt x="129350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7FF6354-8F97-4EF7-90CA-F097B9419105}"/>
                </a:ext>
              </a:extLst>
            </p:cNvPr>
            <p:cNvSpPr/>
            <p:nvPr/>
          </p:nvSpPr>
          <p:spPr>
            <a:xfrm>
              <a:off x="2934167" y="1205293"/>
              <a:ext cx="95250" cy="28575"/>
            </a:xfrm>
            <a:custGeom>
              <a:avLst/>
              <a:gdLst>
                <a:gd name="connsiteX0" fmla="*/ 84868 w 95250"/>
                <a:gd name="connsiteY0" fmla="*/ 7144 h 28575"/>
                <a:gd name="connsiteX1" fmla="*/ 18288 w 95250"/>
                <a:gd name="connsiteY1" fmla="*/ 7144 h 28575"/>
                <a:gd name="connsiteX2" fmla="*/ 7144 w 95250"/>
                <a:gd name="connsiteY2" fmla="*/ 18288 h 28575"/>
                <a:gd name="connsiteX3" fmla="*/ 18288 w 95250"/>
                <a:gd name="connsiteY3" fmla="*/ 29432 h 28575"/>
                <a:gd name="connsiteX4" fmla="*/ 84868 w 95250"/>
                <a:gd name="connsiteY4" fmla="*/ 29432 h 28575"/>
                <a:gd name="connsiteX5" fmla="*/ 96012 w 95250"/>
                <a:gd name="connsiteY5" fmla="*/ 18288 h 28575"/>
                <a:gd name="connsiteX6" fmla="*/ 84868 w 9525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250" h="28575">
                  <a:moveTo>
                    <a:pt x="84868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cubicBezTo>
                    <a:pt x="7144" y="24479"/>
                    <a:pt x="12097" y="29432"/>
                    <a:pt x="18288" y="29432"/>
                  </a:cubicBezTo>
                  <a:lnTo>
                    <a:pt x="84868" y="29432"/>
                  </a:lnTo>
                  <a:cubicBezTo>
                    <a:pt x="90964" y="29432"/>
                    <a:pt x="96012" y="24479"/>
                    <a:pt x="96012" y="18288"/>
                  </a:cubicBezTo>
                  <a:cubicBezTo>
                    <a:pt x="96012" y="12097"/>
                    <a:pt x="90964" y="7144"/>
                    <a:pt x="84868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0EB6A10D-F704-4481-AF82-A7FAE3484BA6}"/>
              </a:ext>
            </a:extLst>
          </p:cNvPr>
          <p:cNvSpPr/>
          <p:nvPr/>
        </p:nvSpPr>
        <p:spPr>
          <a:xfrm>
            <a:off x="4534293" y="4797766"/>
            <a:ext cx="567249" cy="567249"/>
          </a:xfrm>
          <a:custGeom>
            <a:avLst/>
            <a:gdLst>
              <a:gd name="connsiteX0" fmla="*/ 384806 w 390525"/>
              <a:gd name="connsiteY0" fmla="*/ 81802 h 390525"/>
              <a:gd name="connsiteX1" fmla="*/ 374328 w 390525"/>
              <a:gd name="connsiteY1" fmla="*/ 74754 h 390525"/>
              <a:gd name="connsiteX2" fmla="*/ 318036 w 390525"/>
              <a:gd name="connsiteY2" fmla="*/ 74754 h 390525"/>
              <a:gd name="connsiteX3" fmla="*/ 318036 w 390525"/>
              <a:gd name="connsiteY3" fmla="*/ 18461 h 390525"/>
              <a:gd name="connsiteX4" fmla="*/ 310987 w 390525"/>
              <a:gd name="connsiteY4" fmla="*/ 7983 h 390525"/>
              <a:gd name="connsiteX5" fmla="*/ 298604 w 390525"/>
              <a:gd name="connsiteY5" fmla="*/ 10460 h 390525"/>
              <a:gd name="connsiteX6" fmla="*/ 260886 w 390525"/>
              <a:gd name="connsiteY6" fmla="*/ 48179 h 390525"/>
              <a:gd name="connsiteX7" fmla="*/ 159920 w 390525"/>
              <a:gd name="connsiteY7" fmla="*/ 32653 h 390525"/>
              <a:gd name="connsiteX8" fmla="*/ 39144 w 390525"/>
              <a:gd name="connsiteY8" fmla="*/ 106472 h 390525"/>
              <a:gd name="connsiteX9" fmla="*/ 10569 w 390525"/>
              <a:gd name="connsiteY9" fmla="*/ 172957 h 390525"/>
              <a:gd name="connsiteX10" fmla="*/ 59146 w 390525"/>
              <a:gd name="connsiteY10" fmla="*/ 333739 h 390525"/>
              <a:gd name="connsiteX11" fmla="*/ 184590 w 390525"/>
              <a:gd name="connsiteY11" fmla="*/ 385650 h 390525"/>
              <a:gd name="connsiteX12" fmla="*/ 184590 w 390525"/>
              <a:gd name="connsiteY12" fmla="*/ 385650 h 390525"/>
              <a:gd name="connsiteX13" fmla="*/ 310035 w 390525"/>
              <a:gd name="connsiteY13" fmla="*/ 333739 h 390525"/>
              <a:gd name="connsiteX14" fmla="*/ 360231 w 390525"/>
              <a:gd name="connsiteY14" fmla="*/ 232964 h 390525"/>
              <a:gd name="connsiteX15" fmla="*/ 344705 w 390525"/>
              <a:gd name="connsiteY15" fmla="*/ 131904 h 390525"/>
              <a:gd name="connsiteX16" fmla="*/ 382424 w 390525"/>
              <a:gd name="connsiteY16" fmla="*/ 94185 h 390525"/>
              <a:gd name="connsiteX17" fmla="*/ 384806 w 390525"/>
              <a:gd name="connsiteY17" fmla="*/ 81802 h 390525"/>
              <a:gd name="connsiteX18" fmla="*/ 203259 w 390525"/>
              <a:gd name="connsiteY18" fmla="*/ 226963 h 390525"/>
              <a:gd name="connsiteX19" fmla="*/ 184400 w 390525"/>
              <a:gd name="connsiteY19" fmla="*/ 234774 h 390525"/>
              <a:gd name="connsiteX20" fmla="*/ 165540 w 390525"/>
              <a:gd name="connsiteY20" fmla="*/ 226963 h 390525"/>
              <a:gd name="connsiteX21" fmla="*/ 157730 w 390525"/>
              <a:gd name="connsiteY21" fmla="*/ 208104 h 390525"/>
              <a:gd name="connsiteX22" fmla="*/ 165540 w 390525"/>
              <a:gd name="connsiteY22" fmla="*/ 189244 h 390525"/>
              <a:gd name="connsiteX23" fmla="*/ 184400 w 390525"/>
              <a:gd name="connsiteY23" fmla="*/ 181434 h 390525"/>
              <a:gd name="connsiteX24" fmla="*/ 193448 w 390525"/>
              <a:gd name="connsiteY24" fmla="*/ 183053 h 390525"/>
              <a:gd name="connsiteX25" fmla="*/ 176399 w 390525"/>
              <a:gd name="connsiteY25" fmla="*/ 200103 h 390525"/>
              <a:gd name="connsiteX26" fmla="*/ 176399 w 390525"/>
              <a:gd name="connsiteY26" fmla="*/ 216105 h 390525"/>
              <a:gd name="connsiteX27" fmla="*/ 184400 w 390525"/>
              <a:gd name="connsiteY27" fmla="*/ 219439 h 390525"/>
              <a:gd name="connsiteX28" fmla="*/ 192401 w 390525"/>
              <a:gd name="connsiteY28" fmla="*/ 216105 h 390525"/>
              <a:gd name="connsiteX29" fmla="*/ 209451 w 390525"/>
              <a:gd name="connsiteY29" fmla="*/ 199055 h 390525"/>
              <a:gd name="connsiteX30" fmla="*/ 203259 w 390525"/>
              <a:gd name="connsiteY30" fmla="*/ 226963 h 390525"/>
              <a:gd name="connsiteX31" fmla="*/ 210308 w 390525"/>
              <a:gd name="connsiteY31" fmla="*/ 166194 h 390525"/>
              <a:gd name="connsiteX32" fmla="*/ 149443 w 390525"/>
              <a:gd name="connsiteY32" fmla="*/ 173242 h 390525"/>
              <a:gd name="connsiteX33" fmla="*/ 134965 w 390525"/>
              <a:gd name="connsiteY33" fmla="*/ 208104 h 390525"/>
              <a:gd name="connsiteX34" fmla="*/ 149443 w 390525"/>
              <a:gd name="connsiteY34" fmla="*/ 242965 h 390525"/>
              <a:gd name="connsiteX35" fmla="*/ 184304 w 390525"/>
              <a:gd name="connsiteY35" fmla="*/ 257443 h 390525"/>
              <a:gd name="connsiteX36" fmla="*/ 219166 w 390525"/>
              <a:gd name="connsiteY36" fmla="*/ 242965 h 390525"/>
              <a:gd name="connsiteX37" fmla="*/ 226214 w 390525"/>
              <a:gd name="connsiteY37" fmla="*/ 182100 h 390525"/>
              <a:gd name="connsiteX38" fmla="*/ 256218 w 390525"/>
              <a:gd name="connsiteY38" fmla="*/ 152097 h 390525"/>
              <a:gd name="connsiteX39" fmla="*/ 248694 w 390525"/>
              <a:gd name="connsiteY39" fmla="*/ 272588 h 390525"/>
              <a:gd name="connsiteX40" fmla="*/ 119725 w 390525"/>
              <a:gd name="connsiteY40" fmla="*/ 272588 h 390525"/>
              <a:gd name="connsiteX41" fmla="*/ 119725 w 390525"/>
              <a:gd name="connsiteY41" fmla="*/ 143619 h 390525"/>
              <a:gd name="connsiteX42" fmla="*/ 184209 w 390525"/>
              <a:gd name="connsiteY42" fmla="*/ 116950 h 390525"/>
              <a:gd name="connsiteX43" fmla="*/ 240216 w 390525"/>
              <a:gd name="connsiteY43" fmla="*/ 136095 h 390525"/>
              <a:gd name="connsiteX44" fmla="*/ 210308 w 390525"/>
              <a:gd name="connsiteY44" fmla="*/ 166194 h 390525"/>
              <a:gd name="connsiteX45" fmla="*/ 293556 w 390525"/>
              <a:gd name="connsiteY45" fmla="*/ 317737 h 390525"/>
              <a:gd name="connsiteX46" fmla="*/ 75053 w 390525"/>
              <a:gd name="connsiteY46" fmla="*/ 317737 h 390525"/>
              <a:gd name="connsiteX47" fmla="*/ 75053 w 390525"/>
              <a:gd name="connsiteY47" fmla="*/ 99233 h 390525"/>
              <a:gd name="connsiteX48" fmla="*/ 184781 w 390525"/>
              <a:gd name="connsiteY48" fmla="*/ 54180 h 390525"/>
              <a:gd name="connsiteX49" fmla="*/ 245645 w 390525"/>
              <a:gd name="connsiteY49" fmla="*/ 66658 h 390525"/>
              <a:gd name="connsiteX50" fmla="*/ 245550 w 390525"/>
              <a:gd name="connsiteY50" fmla="*/ 67134 h 390525"/>
              <a:gd name="connsiteX51" fmla="*/ 245550 w 390525"/>
              <a:gd name="connsiteY51" fmla="*/ 67419 h 390525"/>
              <a:gd name="connsiteX52" fmla="*/ 245455 w 390525"/>
              <a:gd name="connsiteY52" fmla="*/ 68467 h 390525"/>
              <a:gd name="connsiteX53" fmla="*/ 245455 w 390525"/>
              <a:gd name="connsiteY53" fmla="*/ 112473 h 390525"/>
              <a:gd name="connsiteX54" fmla="*/ 103818 w 390525"/>
              <a:gd name="connsiteY54" fmla="*/ 127998 h 390525"/>
              <a:gd name="connsiteX55" fmla="*/ 103818 w 390525"/>
              <a:gd name="connsiteY55" fmla="*/ 289066 h 390525"/>
              <a:gd name="connsiteX56" fmla="*/ 184304 w 390525"/>
              <a:gd name="connsiteY56" fmla="*/ 322404 h 390525"/>
              <a:gd name="connsiteX57" fmla="*/ 264791 w 390525"/>
              <a:gd name="connsiteY57" fmla="*/ 289066 h 390525"/>
              <a:gd name="connsiteX58" fmla="*/ 280317 w 390525"/>
              <a:gd name="connsiteY58" fmla="*/ 147429 h 390525"/>
              <a:gd name="connsiteX59" fmla="*/ 324322 w 390525"/>
              <a:gd name="connsiteY59" fmla="*/ 147429 h 390525"/>
              <a:gd name="connsiteX60" fmla="*/ 325370 w 390525"/>
              <a:gd name="connsiteY60" fmla="*/ 147334 h 390525"/>
              <a:gd name="connsiteX61" fmla="*/ 325655 w 390525"/>
              <a:gd name="connsiteY61" fmla="*/ 147334 h 390525"/>
              <a:gd name="connsiteX62" fmla="*/ 326132 w 390525"/>
              <a:gd name="connsiteY62" fmla="*/ 147239 h 390525"/>
              <a:gd name="connsiteX63" fmla="*/ 293556 w 390525"/>
              <a:gd name="connsiteY63" fmla="*/ 317737 h 390525"/>
              <a:gd name="connsiteX64" fmla="*/ 319560 w 390525"/>
              <a:gd name="connsiteY64" fmla="*/ 124379 h 390525"/>
              <a:gd name="connsiteX65" fmla="*/ 268410 w 390525"/>
              <a:gd name="connsiteY65" fmla="*/ 124379 h 390525"/>
              <a:gd name="connsiteX66" fmla="*/ 268410 w 390525"/>
              <a:gd name="connsiteY66" fmla="*/ 73325 h 390525"/>
              <a:gd name="connsiteX67" fmla="*/ 295080 w 390525"/>
              <a:gd name="connsiteY67" fmla="*/ 46655 h 390525"/>
              <a:gd name="connsiteX68" fmla="*/ 295080 w 390525"/>
              <a:gd name="connsiteY68" fmla="*/ 86469 h 390525"/>
              <a:gd name="connsiteX69" fmla="*/ 306320 w 390525"/>
              <a:gd name="connsiteY69" fmla="*/ 97709 h 390525"/>
              <a:gd name="connsiteX70" fmla="*/ 346229 w 390525"/>
              <a:gd name="connsiteY70" fmla="*/ 97709 h 390525"/>
              <a:gd name="connsiteX71" fmla="*/ 319560 w 390525"/>
              <a:gd name="connsiteY71" fmla="*/ 124379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90525" h="390525">
                <a:moveTo>
                  <a:pt x="384806" y="81802"/>
                </a:moveTo>
                <a:cubicBezTo>
                  <a:pt x="383091" y="77516"/>
                  <a:pt x="378900" y="74754"/>
                  <a:pt x="374328" y="74754"/>
                </a:cubicBezTo>
                <a:lnTo>
                  <a:pt x="318036" y="74754"/>
                </a:lnTo>
                <a:lnTo>
                  <a:pt x="318036" y="18461"/>
                </a:lnTo>
                <a:cubicBezTo>
                  <a:pt x="318036" y="13889"/>
                  <a:pt x="315273" y="9698"/>
                  <a:pt x="310987" y="7983"/>
                </a:cubicBezTo>
                <a:cubicBezTo>
                  <a:pt x="306701" y="6269"/>
                  <a:pt x="301843" y="7221"/>
                  <a:pt x="298604" y="10460"/>
                </a:cubicBezTo>
                <a:lnTo>
                  <a:pt x="260886" y="48179"/>
                </a:lnTo>
                <a:cubicBezTo>
                  <a:pt x="229739" y="33320"/>
                  <a:pt x="194211" y="27796"/>
                  <a:pt x="159920" y="32653"/>
                </a:cubicBezTo>
                <a:cubicBezTo>
                  <a:pt x="111438" y="39416"/>
                  <a:pt x="68671" y="65229"/>
                  <a:pt x="39144" y="106472"/>
                </a:cubicBezTo>
                <a:cubicBezTo>
                  <a:pt x="24951" y="126284"/>
                  <a:pt x="15140" y="148954"/>
                  <a:pt x="10569" y="172957"/>
                </a:cubicBezTo>
                <a:cubicBezTo>
                  <a:pt x="-1052" y="233154"/>
                  <a:pt x="17331" y="292019"/>
                  <a:pt x="59146" y="333739"/>
                </a:cubicBezTo>
                <a:cubicBezTo>
                  <a:pt x="92674" y="367267"/>
                  <a:pt x="137156" y="385650"/>
                  <a:pt x="184590" y="385650"/>
                </a:cubicBezTo>
                <a:lnTo>
                  <a:pt x="184590" y="385650"/>
                </a:lnTo>
                <a:cubicBezTo>
                  <a:pt x="231929" y="385650"/>
                  <a:pt x="276506" y="367171"/>
                  <a:pt x="310035" y="333739"/>
                </a:cubicBezTo>
                <a:cubicBezTo>
                  <a:pt x="337562" y="306211"/>
                  <a:pt x="354897" y="271350"/>
                  <a:pt x="360231" y="232964"/>
                </a:cubicBezTo>
                <a:cubicBezTo>
                  <a:pt x="364994" y="198579"/>
                  <a:pt x="359469" y="163050"/>
                  <a:pt x="344705" y="131904"/>
                </a:cubicBezTo>
                <a:lnTo>
                  <a:pt x="382424" y="94185"/>
                </a:lnTo>
                <a:cubicBezTo>
                  <a:pt x="385568" y="90946"/>
                  <a:pt x="386520" y="86089"/>
                  <a:pt x="384806" y="81802"/>
                </a:cubicBezTo>
                <a:close/>
                <a:moveTo>
                  <a:pt x="203259" y="226963"/>
                </a:moveTo>
                <a:cubicBezTo>
                  <a:pt x="198211" y="232012"/>
                  <a:pt x="191544" y="234774"/>
                  <a:pt x="184400" y="234774"/>
                </a:cubicBezTo>
                <a:cubicBezTo>
                  <a:pt x="177256" y="234774"/>
                  <a:pt x="170588" y="232012"/>
                  <a:pt x="165540" y="226963"/>
                </a:cubicBezTo>
                <a:cubicBezTo>
                  <a:pt x="160492" y="221915"/>
                  <a:pt x="157730" y="215248"/>
                  <a:pt x="157730" y="208104"/>
                </a:cubicBezTo>
                <a:cubicBezTo>
                  <a:pt x="157730" y="200960"/>
                  <a:pt x="160492" y="194292"/>
                  <a:pt x="165540" y="189244"/>
                </a:cubicBezTo>
                <a:cubicBezTo>
                  <a:pt x="170779" y="184006"/>
                  <a:pt x="177542" y="181434"/>
                  <a:pt x="184400" y="181434"/>
                </a:cubicBezTo>
                <a:cubicBezTo>
                  <a:pt x="187448" y="181434"/>
                  <a:pt x="190496" y="182005"/>
                  <a:pt x="193448" y="183053"/>
                </a:cubicBezTo>
                <a:lnTo>
                  <a:pt x="176399" y="200103"/>
                </a:lnTo>
                <a:cubicBezTo>
                  <a:pt x="172017" y="204484"/>
                  <a:pt x="172017" y="211723"/>
                  <a:pt x="176399" y="216105"/>
                </a:cubicBezTo>
                <a:cubicBezTo>
                  <a:pt x="178589" y="218296"/>
                  <a:pt x="181542" y="219439"/>
                  <a:pt x="184400" y="219439"/>
                </a:cubicBezTo>
                <a:cubicBezTo>
                  <a:pt x="187257" y="219439"/>
                  <a:pt x="190210" y="218296"/>
                  <a:pt x="192401" y="216105"/>
                </a:cubicBezTo>
                <a:lnTo>
                  <a:pt x="209451" y="199055"/>
                </a:lnTo>
                <a:cubicBezTo>
                  <a:pt x="212879" y="208485"/>
                  <a:pt x="210784" y="219439"/>
                  <a:pt x="203259" y="226963"/>
                </a:cubicBezTo>
                <a:close/>
                <a:moveTo>
                  <a:pt x="210308" y="166194"/>
                </a:moveTo>
                <a:cubicBezTo>
                  <a:pt x="191258" y="154478"/>
                  <a:pt x="165921" y="156764"/>
                  <a:pt x="149443" y="173242"/>
                </a:cubicBezTo>
                <a:cubicBezTo>
                  <a:pt x="140109" y="182577"/>
                  <a:pt x="134965" y="194959"/>
                  <a:pt x="134965" y="208104"/>
                </a:cubicBezTo>
                <a:cubicBezTo>
                  <a:pt x="134965" y="221248"/>
                  <a:pt x="140109" y="233631"/>
                  <a:pt x="149443" y="242965"/>
                </a:cubicBezTo>
                <a:cubicBezTo>
                  <a:pt x="158778" y="252300"/>
                  <a:pt x="171160" y="257443"/>
                  <a:pt x="184304" y="257443"/>
                </a:cubicBezTo>
                <a:cubicBezTo>
                  <a:pt x="197449" y="257443"/>
                  <a:pt x="209831" y="252300"/>
                  <a:pt x="219166" y="242965"/>
                </a:cubicBezTo>
                <a:cubicBezTo>
                  <a:pt x="235644" y="226487"/>
                  <a:pt x="238026" y="201150"/>
                  <a:pt x="226214" y="182100"/>
                </a:cubicBezTo>
                <a:lnTo>
                  <a:pt x="256218" y="152097"/>
                </a:lnTo>
                <a:cubicBezTo>
                  <a:pt x="284031" y="187815"/>
                  <a:pt x="281555" y="239727"/>
                  <a:pt x="248694" y="272588"/>
                </a:cubicBezTo>
                <a:cubicBezTo>
                  <a:pt x="213165" y="308116"/>
                  <a:pt x="155253" y="308116"/>
                  <a:pt x="119725" y="272588"/>
                </a:cubicBezTo>
                <a:cubicBezTo>
                  <a:pt x="84197" y="237060"/>
                  <a:pt x="84197" y="179148"/>
                  <a:pt x="119725" y="143619"/>
                </a:cubicBezTo>
                <a:cubicBezTo>
                  <a:pt x="137537" y="125808"/>
                  <a:pt x="160873" y="116950"/>
                  <a:pt x="184209" y="116950"/>
                </a:cubicBezTo>
                <a:cubicBezTo>
                  <a:pt x="204021" y="116950"/>
                  <a:pt x="223738" y="123331"/>
                  <a:pt x="240216" y="136095"/>
                </a:cubicBezTo>
                <a:lnTo>
                  <a:pt x="210308" y="166194"/>
                </a:lnTo>
                <a:close/>
                <a:moveTo>
                  <a:pt x="293556" y="317737"/>
                </a:moveTo>
                <a:cubicBezTo>
                  <a:pt x="233263" y="378030"/>
                  <a:pt x="135251" y="378030"/>
                  <a:pt x="75053" y="317737"/>
                </a:cubicBezTo>
                <a:cubicBezTo>
                  <a:pt x="14760" y="257443"/>
                  <a:pt x="14760" y="159431"/>
                  <a:pt x="75053" y="99233"/>
                </a:cubicBezTo>
                <a:cubicBezTo>
                  <a:pt x="104580" y="69706"/>
                  <a:pt x="144490" y="54180"/>
                  <a:pt x="184781" y="54180"/>
                </a:cubicBezTo>
                <a:cubicBezTo>
                  <a:pt x="205450" y="54180"/>
                  <a:pt x="226214" y="58275"/>
                  <a:pt x="245645" y="66658"/>
                </a:cubicBezTo>
                <a:cubicBezTo>
                  <a:pt x="245645" y="66848"/>
                  <a:pt x="245645" y="66943"/>
                  <a:pt x="245550" y="67134"/>
                </a:cubicBezTo>
                <a:cubicBezTo>
                  <a:pt x="245550" y="67229"/>
                  <a:pt x="245550" y="67324"/>
                  <a:pt x="245550" y="67419"/>
                </a:cubicBezTo>
                <a:cubicBezTo>
                  <a:pt x="245550" y="67800"/>
                  <a:pt x="245455" y="68086"/>
                  <a:pt x="245455" y="68467"/>
                </a:cubicBezTo>
                <a:lnTo>
                  <a:pt x="245455" y="112473"/>
                </a:lnTo>
                <a:cubicBezTo>
                  <a:pt x="201449" y="84469"/>
                  <a:pt x="142204" y="89613"/>
                  <a:pt x="103818" y="127998"/>
                </a:cubicBezTo>
                <a:cubicBezTo>
                  <a:pt x="59432" y="172385"/>
                  <a:pt x="59432" y="244680"/>
                  <a:pt x="103818" y="289066"/>
                </a:cubicBezTo>
                <a:cubicBezTo>
                  <a:pt x="126012" y="311260"/>
                  <a:pt x="155158" y="322404"/>
                  <a:pt x="184304" y="322404"/>
                </a:cubicBezTo>
                <a:cubicBezTo>
                  <a:pt x="213451" y="322404"/>
                  <a:pt x="242597" y="311260"/>
                  <a:pt x="264791" y="289066"/>
                </a:cubicBezTo>
                <a:cubicBezTo>
                  <a:pt x="303177" y="250681"/>
                  <a:pt x="308415" y="191435"/>
                  <a:pt x="280317" y="147429"/>
                </a:cubicBezTo>
                <a:lnTo>
                  <a:pt x="324322" y="147429"/>
                </a:lnTo>
                <a:cubicBezTo>
                  <a:pt x="324703" y="147429"/>
                  <a:pt x="324989" y="147429"/>
                  <a:pt x="325370" y="147334"/>
                </a:cubicBezTo>
                <a:cubicBezTo>
                  <a:pt x="325465" y="147334"/>
                  <a:pt x="325560" y="147334"/>
                  <a:pt x="325655" y="147334"/>
                </a:cubicBezTo>
                <a:cubicBezTo>
                  <a:pt x="325846" y="147334"/>
                  <a:pt x="325941" y="147334"/>
                  <a:pt x="326132" y="147239"/>
                </a:cubicBezTo>
                <a:cubicBezTo>
                  <a:pt x="350897" y="204579"/>
                  <a:pt x="338324" y="273064"/>
                  <a:pt x="293556" y="317737"/>
                </a:cubicBezTo>
                <a:close/>
                <a:moveTo>
                  <a:pt x="319560" y="124379"/>
                </a:moveTo>
                <a:lnTo>
                  <a:pt x="268410" y="124379"/>
                </a:lnTo>
                <a:lnTo>
                  <a:pt x="268410" y="73325"/>
                </a:lnTo>
                <a:lnTo>
                  <a:pt x="295080" y="46655"/>
                </a:lnTo>
                <a:lnTo>
                  <a:pt x="295080" y="86469"/>
                </a:lnTo>
                <a:cubicBezTo>
                  <a:pt x="295080" y="92661"/>
                  <a:pt x="300129" y="97709"/>
                  <a:pt x="306320" y="97709"/>
                </a:cubicBezTo>
                <a:lnTo>
                  <a:pt x="346229" y="97709"/>
                </a:lnTo>
                <a:lnTo>
                  <a:pt x="319560" y="124379"/>
                </a:lnTo>
                <a:close/>
              </a:path>
            </a:pathLst>
          </a:custGeom>
          <a:solidFill>
            <a:srgbClr val="14D2C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52A713B-F222-46D6-9D53-2C24E08C3A48}"/>
              </a:ext>
            </a:extLst>
          </p:cNvPr>
          <p:cNvGrpSpPr/>
          <p:nvPr/>
        </p:nvGrpSpPr>
        <p:grpSpPr>
          <a:xfrm>
            <a:off x="8384729" y="1427399"/>
            <a:ext cx="567249" cy="567249"/>
            <a:chOff x="4144033" y="2229040"/>
            <a:chExt cx="390525" cy="390525"/>
          </a:xfrm>
          <a:solidFill>
            <a:srgbClr val="14D2CD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9A349F34-62BA-4E0E-988B-4FE22EF4091D}"/>
                </a:ext>
              </a:extLst>
            </p:cNvPr>
            <p:cNvSpPr/>
            <p:nvPr/>
          </p:nvSpPr>
          <p:spPr>
            <a:xfrm>
              <a:off x="4144033" y="2229040"/>
              <a:ext cx="390525" cy="390525"/>
            </a:xfrm>
            <a:custGeom>
              <a:avLst/>
              <a:gdLst>
                <a:gd name="connsiteX0" fmla="*/ 352806 w 390525"/>
                <a:gd name="connsiteY0" fmla="*/ 96012 h 390525"/>
                <a:gd name="connsiteX1" fmla="*/ 297275 w 390525"/>
                <a:gd name="connsiteY1" fmla="*/ 96012 h 390525"/>
                <a:gd name="connsiteX2" fmla="*/ 297275 w 390525"/>
                <a:gd name="connsiteY2" fmla="*/ 40481 h 390525"/>
                <a:gd name="connsiteX3" fmla="*/ 263938 w 390525"/>
                <a:gd name="connsiteY3" fmla="*/ 7144 h 390525"/>
                <a:gd name="connsiteX4" fmla="*/ 40481 w 390525"/>
                <a:gd name="connsiteY4" fmla="*/ 7144 h 390525"/>
                <a:gd name="connsiteX5" fmla="*/ 7144 w 390525"/>
                <a:gd name="connsiteY5" fmla="*/ 40481 h 390525"/>
                <a:gd name="connsiteX6" fmla="*/ 7144 w 390525"/>
                <a:gd name="connsiteY6" fmla="*/ 352806 h 390525"/>
                <a:gd name="connsiteX7" fmla="*/ 40481 w 390525"/>
                <a:gd name="connsiteY7" fmla="*/ 386143 h 390525"/>
                <a:gd name="connsiteX8" fmla="*/ 352806 w 390525"/>
                <a:gd name="connsiteY8" fmla="*/ 386143 h 390525"/>
                <a:gd name="connsiteX9" fmla="*/ 386143 w 390525"/>
                <a:gd name="connsiteY9" fmla="*/ 352806 h 390525"/>
                <a:gd name="connsiteX10" fmla="*/ 386143 w 390525"/>
                <a:gd name="connsiteY10" fmla="*/ 129350 h 390525"/>
                <a:gd name="connsiteX11" fmla="*/ 352806 w 390525"/>
                <a:gd name="connsiteY11" fmla="*/ 96012 h 390525"/>
                <a:gd name="connsiteX12" fmla="*/ 40481 w 390525"/>
                <a:gd name="connsiteY12" fmla="*/ 29432 h 390525"/>
                <a:gd name="connsiteX13" fmla="*/ 264033 w 390525"/>
                <a:gd name="connsiteY13" fmla="*/ 29432 h 390525"/>
                <a:gd name="connsiteX14" fmla="*/ 275177 w 390525"/>
                <a:gd name="connsiteY14" fmla="*/ 40576 h 390525"/>
                <a:gd name="connsiteX15" fmla="*/ 275177 w 390525"/>
                <a:gd name="connsiteY15" fmla="*/ 51721 h 390525"/>
                <a:gd name="connsiteX16" fmla="*/ 29432 w 390525"/>
                <a:gd name="connsiteY16" fmla="*/ 51721 h 390525"/>
                <a:gd name="connsiteX17" fmla="*/ 29432 w 390525"/>
                <a:gd name="connsiteY17" fmla="*/ 40576 h 390525"/>
                <a:gd name="connsiteX18" fmla="*/ 40481 w 390525"/>
                <a:gd name="connsiteY18" fmla="*/ 29432 h 390525"/>
                <a:gd name="connsiteX19" fmla="*/ 29337 w 390525"/>
                <a:gd name="connsiteY19" fmla="*/ 352806 h 390525"/>
                <a:gd name="connsiteX20" fmla="*/ 29337 w 390525"/>
                <a:gd name="connsiteY20" fmla="*/ 319468 h 390525"/>
                <a:gd name="connsiteX21" fmla="*/ 186214 w 390525"/>
                <a:gd name="connsiteY21" fmla="*/ 319468 h 390525"/>
                <a:gd name="connsiteX22" fmla="*/ 186214 w 390525"/>
                <a:gd name="connsiteY22" fmla="*/ 352806 h 390525"/>
                <a:gd name="connsiteX23" fmla="*/ 188119 w 390525"/>
                <a:gd name="connsiteY23" fmla="*/ 363950 h 390525"/>
                <a:gd name="connsiteX24" fmla="*/ 40481 w 390525"/>
                <a:gd name="connsiteY24" fmla="*/ 363950 h 390525"/>
                <a:gd name="connsiteX25" fmla="*/ 29337 w 390525"/>
                <a:gd name="connsiteY25" fmla="*/ 352806 h 390525"/>
                <a:gd name="connsiteX26" fmla="*/ 186214 w 390525"/>
                <a:gd name="connsiteY26" fmla="*/ 129350 h 390525"/>
                <a:gd name="connsiteX27" fmla="*/ 186214 w 390525"/>
                <a:gd name="connsiteY27" fmla="*/ 297371 h 390525"/>
                <a:gd name="connsiteX28" fmla="*/ 29337 w 390525"/>
                <a:gd name="connsiteY28" fmla="*/ 297371 h 390525"/>
                <a:gd name="connsiteX29" fmla="*/ 29337 w 390525"/>
                <a:gd name="connsiteY29" fmla="*/ 73819 h 390525"/>
                <a:gd name="connsiteX30" fmla="*/ 275082 w 390525"/>
                <a:gd name="connsiteY30" fmla="*/ 73819 h 390525"/>
                <a:gd name="connsiteX31" fmla="*/ 275082 w 390525"/>
                <a:gd name="connsiteY31" fmla="*/ 96012 h 390525"/>
                <a:gd name="connsiteX32" fmla="*/ 219551 w 390525"/>
                <a:gd name="connsiteY32" fmla="*/ 96012 h 390525"/>
                <a:gd name="connsiteX33" fmla="*/ 186214 w 390525"/>
                <a:gd name="connsiteY33" fmla="*/ 129350 h 390525"/>
                <a:gd name="connsiteX34" fmla="*/ 352806 w 390525"/>
                <a:gd name="connsiteY34" fmla="*/ 363950 h 390525"/>
                <a:gd name="connsiteX35" fmla="*/ 219551 w 390525"/>
                <a:gd name="connsiteY35" fmla="*/ 363950 h 390525"/>
                <a:gd name="connsiteX36" fmla="*/ 208407 w 390525"/>
                <a:gd name="connsiteY36" fmla="*/ 352806 h 390525"/>
                <a:gd name="connsiteX37" fmla="*/ 208407 w 390525"/>
                <a:gd name="connsiteY37" fmla="*/ 341662 h 390525"/>
                <a:gd name="connsiteX38" fmla="*/ 363855 w 390525"/>
                <a:gd name="connsiteY38" fmla="*/ 341662 h 390525"/>
                <a:gd name="connsiteX39" fmla="*/ 363855 w 390525"/>
                <a:gd name="connsiteY39" fmla="*/ 352806 h 390525"/>
                <a:gd name="connsiteX40" fmla="*/ 352806 w 390525"/>
                <a:gd name="connsiteY40" fmla="*/ 363950 h 390525"/>
                <a:gd name="connsiteX41" fmla="*/ 363855 w 390525"/>
                <a:gd name="connsiteY41" fmla="*/ 319564 h 390525"/>
                <a:gd name="connsiteX42" fmla="*/ 208407 w 390525"/>
                <a:gd name="connsiteY42" fmla="*/ 319564 h 390525"/>
                <a:gd name="connsiteX43" fmla="*/ 208407 w 390525"/>
                <a:gd name="connsiteY43" fmla="*/ 162687 h 390525"/>
                <a:gd name="connsiteX44" fmla="*/ 363855 w 390525"/>
                <a:gd name="connsiteY44" fmla="*/ 162687 h 390525"/>
                <a:gd name="connsiteX45" fmla="*/ 363855 w 390525"/>
                <a:gd name="connsiteY45" fmla="*/ 319564 h 390525"/>
                <a:gd name="connsiteX46" fmla="*/ 363855 w 390525"/>
                <a:gd name="connsiteY46" fmla="*/ 140398 h 390525"/>
                <a:gd name="connsiteX47" fmla="*/ 208407 w 390525"/>
                <a:gd name="connsiteY47" fmla="*/ 140398 h 390525"/>
                <a:gd name="connsiteX48" fmla="*/ 208407 w 390525"/>
                <a:gd name="connsiteY48" fmla="*/ 129254 h 390525"/>
                <a:gd name="connsiteX49" fmla="*/ 219551 w 390525"/>
                <a:gd name="connsiteY49" fmla="*/ 118110 h 390525"/>
                <a:gd name="connsiteX50" fmla="*/ 352806 w 390525"/>
                <a:gd name="connsiteY50" fmla="*/ 118110 h 390525"/>
                <a:gd name="connsiteX51" fmla="*/ 363950 w 390525"/>
                <a:gd name="connsiteY51" fmla="*/ 129254 h 390525"/>
                <a:gd name="connsiteX52" fmla="*/ 363950 w 390525"/>
                <a:gd name="connsiteY52" fmla="*/ 140398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90525" h="390525">
                  <a:moveTo>
                    <a:pt x="352806" y="96012"/>
                  </a:moveTo>
                  <a:lnTo>
                    <a:pt x="297275" y="96012"/>
                  </a:lnTo>
                  <a:lnTo>
                    <a:pt x="297275" y="40481"/>
                  </a:lnTo>
                  <a:cubicBezTo>
                    <a:pt x="297275" y="22098"/>
                    <a:pt x="282321" y="7144"/>
                    <a:pt x="263938" y="7144"/>
                  </a:cubicBezTo>
                  <a:lnTo>
                    <a:pt x="40481" y="7144"/>
                  </a:lnTo>
                  <a:cubicBezTo>
                    <a:pt x="22098" y="7144"/>
                    <a:pt x="7144" y="22098"/>
                    <a:pt x="7144" y="40481"/>
                  </a:cubicBezTo>
                  <a:lnTo>
                    <a:pt x="7144" y="352806"/>
                  </a:lnTo>
                  <a:cubicBezTo>
                    <a:pt x="7144" y="371189"/>
                    <a:pt x="22098" y="386143"/>
                    <a:pt x="40481" y="386143"/>
                  </a:cubicBezTo>
                  <a:lnTo>
                    <a:pt x="352806" y="386143"/>
                  </a:lnTo>
                  <a:cubicBezTo>
                    <a:pt x="371189" y="386143"/>
                    <a:pt x="386143" y="371189"/>
                    <a:pt x="386143" y="352806"/>
                  </a:cubicBezTo>
                  <a:lnTo>
                    <a:pt x="386143" y="129350"/>
                  </a:lnTo>
                  <a:cubicBezTo>
                    <a:pt x="386048" y="110966"/>
                    <a:pt x="371189" y="96012"/>
                    <a:pt x="352806" y="96012"/>
                  </a:cubicBezTo>
                  <a:close/>
                  <a:moveTo>
                    <a:pt x="40481" y="29432"/>
                  </a:moveTo>
                  <a:lnTo>
                    <a:pt x="264033" y="29432"/>
                  </a:lnTo>
                  <a:cubicBezTo>
                    <a:pt x="270129" y="29432"/>
                    <a:pt x="275177" y="34385"/>
                    <a:pt x="275177" y="40576"/>
                  </a:cubicBezTo>
                  <a:lnTo>
                    <a:pt x="275177" y="51721"/>
                  </a:lnTo>
                  <a:lnTo>
                    <a:pt x="29432" y="51721"/>
                  </a:lnTo>
                  <a:lnTo>
                    <a:pt x="29432" y="40576"/>
                  </a:lnTo>
                  <a:cubicBezTo>
                    <a:pt x="29337" y="34385"/>
                    <a:pt x="34290" y="29432"/>
                    <a:pt x="40481" y="29432"/>
                  </a:cubicBezTo>
                  <a:close/>
                  <a:moveTo>
                    <a:pt x="29337" y="352806"/>
                  </a:moveTo>
                  <a:lnTo>
                    <a:pt x="29337" y="319468"/>
                  </a:lnTo>
                  <a:lnTo>
                    <a:pt x="186214" y="319468"/>
                  </a:lnTo>
                  <a:lnTo>
                    <a:pt x="186214" y="352806"/>
                  </a:lnTo>
                  <a:cubicBezTo>
                    <a:pt x="186214" y="356711"/>
                    <a:pt x="186880" y="360426"/>
                    <a:pt x="188119" y="363950"/>
                  </a:cubicBezTo>
                  <a:lnTo>
                    <a:pt x="40481" y="363950"/>
                  </a:lnTo>
                  <a:cubicBezTo>
                    <a:pt x="34290" y="363950"/>
                    <a:pt x="29337" y="358997"/>
                    <a:pt x="29337" y="352806"/>
                  </a:cubicBezTo>
                  <a:close/>
                  <a:moveTo>
                    <a:pt x="186214" y="129350"/>
                  </a:moveTo>
                  <a:lnTo>
                    <a:pt x="186214" y="297371"/>
                  </a:lnTo>
                  <a:lnTo>
                    <a:pt x="29337" y="297371"/>
                  </a:lnTo>
                  <a:lnTo>
                    <a:pt x="29337" y="73819"/>
                  </a:lnTo>
                  <a:lnTo>
                    <a:pt x="275082" y="73819"/>
                  </a:lnTo>
                  <a:lnTo>
                    <a:pt x="275082" y="96012"/>
                  </a:lnTo>
                  <a:lnTo>
                    <a:pt x="219551" y="96012"/>
                  </a:lnTo>
                  <a:cubicBezTo>
                    <a:pt x="201168" y="96012"/>
                    <a:pt x="186214" y="110966"/>
                    <a:pt x="186214" y="129350"/>
                  </a:cubicBezTo>
                  <a:close/>
                  <a:moveTo>
                    <a:pt x="352806" y="363950"/>
                  </a:moveTo>
                  <a:lnTo>
                    <a:pt x="219551" y="363950"/>
                  </a:lnTo>
                  <a:cubicBezTo>
                    <a:pt x="213455" y="363950"/>
                    <a:pt x="208407" y="358997"/>
                    <a:pt x="208407" y="352806"/>
                  </a:cubicBezTo>
                  <a:lnTo>
                    <a:pt x="208407" y="341662"/>
                  </a:lnTo>
                  <a:lnTo>
                    <a:pt x="363855" y="341662"/>
                  </a:lnTo>
                  <a:lnTo>
                    <a:pt x="363855" y="352806"/>
                  </a:lnTo>
                  <a:cubicBezTo>
                    <a:pt x="363855" y="358997"/>
                    <a:pt x="358902" y="363950"/>
                    <a:pt x="352806" y="363950"/>
                  </a:cubicBezTo>
                  <a:close/>
                  <a:moveTo>
                    <a:pt x="363855" y="319564"/>
                  </a:moveTo>
                  <a:lnTo>
                    <a:pt x="208407" y="319564"/>
                  </a:lnTo>
                  <a:lnTo>
                    <a:pt x="208407" y="162687"/>
                  </a:lnTo>
                  <a:lnTo>
                    <a:pt x="363855" y="162687"/>
                  </a:lnTo>
                  <a:lnTo>
                    <a:pt x="363855" y="319564"/>
                  </a:lnTo>
                  <a:close/>
                  <a:moveTo>
                    <a:pt x="363855" y="140398"/>
                  </a:moveTo>
                  <a:lnTo>
                    <a:pt x="208407" y="140398"/>
                  </a:lnTo>
                  <a:lnTo>
                    <a:pt x="208407" y="129254"/>
                  </a:lnTo>
                  <a:cubicBezTo>
                    <a:pt x="208407" y="123158"/>
                    <a:pt x="213360" y="118110"/>
                    <a:pt x="219551" y="118110"/>
                  </a:cubicBezTo>
                  <a:lnTo>
                    <a:pt x="352806" y="118110"/>
                  </a:lnTo>
                  <a:cubicBezTo>
                    <a:pt x="358902" y="118110"/>
                    <a:pt x="363950" y="123063"/>
                    <a:pt x="363950" y="129254"/>
                  </a:cubicBezTo>
                  <a:lnTo>
                    <a:pt x="363950" y="1403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4F2CCF21-7FAA-41C4-8FD5-22CBF3881F78}"/>
                </a:ext>
              </a:extLst>
            </p:cNvPr>
            <p:cNvSpPr/>
            <p:nvPr/>
          </p:nvSpPr>
          <p:spPr>
            <a:xfrm>
              <a:off x="4188419" y="2317908"/>
              <a:ext cx="123825" cy="95250"/>
            </a:xfrm>
            <a:custGeom>
              <a:avLst/>
              <a:gdLst>
                <a:gd name="connsiteX0" fmla="*/ 107061 w 123825"/>
                <a:gd name="connsiteY0" fmla="*/ 7144 h 95250"/>
                <a:gd name="connsiteX1" fmla="*/ 18288 w 123825"/>
                <a:gd name="connsiteY1" fmla="*/ 7144 h 95250"/>
                <a:gd name="connsiteX2" fmla="*/ 7144 w 123825"/>
                <a:gd name="connsiteY2" fmla="*/ 18288 h 95250"/>
                <a:gd name="connsiteX3" fmla="*/ 7144 w 123825"/>
                <a:gd name="connsiteY3" fmla="*/ 84868 h 95250"/>
                <a:gd name="connsiteX4" fmla="*/ 18288 w 123825"/>
                <a:gd name="connsiteY4" fmla="*/ 96012 h 95250"/>
                <a:gd name="connsiteX5" fmla="*/ 107061 w 123825"/>
                <a:gd name="connsiteY5" fmla="*/ 96012 h 95250"/>
                <a:gd name="connsiteX6" fmla="*/ 118205 w 123825"/>
                <a:gd name="connsiteY6" fmla="*/ 84868 h 95250"/>
                <a:gd name="connsiteX7" fmla="*/ 118205 w 123825"/>
                <a:gd name="connsiteY7" fmla="*/ 18288 h 95250"/>
                <a:gd name="connsiteX8" fmla="*/ 107061 w 123825"/>
                <a:gd name="connsiteY8" fmla="*/ 7144 h 95250"/>
                <a:gd name="connsiteX9" fmla="*/ 96012 w 123825"/>
                <a:gd name="connsiteY9" fmla="*/ 73723 h 95250"/>
                <a:gd name="connsiteX10" fmla="*/ 29433 w 123825"/>
                <a:gd name="connsiteY10" fmla="*/ 73723 h 95250"/>
                <a:gd name="connsiteX11" fmla="*/ 29433 w 123825"/>
                <a:gd name="connsiteY11" fmla="*/ 29337 h 95250"/>
                <a:gd name="connsiteX12" fmla="*/ 96012 w 123825"/>
                <a:gd name="connsiteY12" fmla="*/ 29337 h 95250"/>
                <a:gd name="connsiteX13" fmla="*/ 96012 w 123825"/>
                <a:gd name="connsiteY13" fmla="*/ 7372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825" h="95250">
                  <a:moveTo>
                    <a:pt x="107061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84868"/>
                  </a:lnTo>
                  <a:cubicBezTo>
                    <a:pt x="7144" y="90964"/>
                    <a:pt x="12097" y="96012"/>
                    <a:pt x="18288" y="96012"/>
                  </a:cubicBezTo>
                  <a:lnTo>
                    <a:pt x="107061" y="96012"/>
                  </a:lnTo>
                  <a:cubicBezTo>
                    <a:pt x="113157" y="96012"/>
                    <a:pt x="118205" y="91059"/>
                    <a:pt x="118205" y="84868"/>
                  </a:cubicBezTo>
                  <a:lnTo>
                    <a:pt x="118205" y="18288"/>
                  </a:lnTo>
                  <a:cubicBezTo>
                    <a:pt x="118205" y="12097"/>
                    <a:pt x="113252" y="7144"/>
                    <a:pt x="107061" y="7144"/>
                  </a:cubicBezTo>
                  <a:close/>
                  <a:moveTo>
                    <a:pt x="96012" y="73723"/>
                  </a:moveTo>
                  <a:lnTo>
                    <a:pt x="29433" y="73723"/>
                  </a:lnTo>
                  <a:lnTo>
                    <a:pt x="29433" y="29337"/>
                  </a:lnTo>
                  <a:lnTo>
                    <a:pt x="96012" y="29337"/>
                  </a:lnTo>
                  <a:lnTo>
                    <a:pt x="96012" y="737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66F62410-9017-4001-82CF-AE6FA0473212}"/>
                </a:ext>
              </a:extLst>
            </p:cNvPr>
            <p:cNvSpPr/>
            <p:nvPr/>
          </p:nvSpPr>
          <p:spPr>
            <a:xfrm>
              <a:off x="4188060" y="2428970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8" y="7144"/>
                    <a:pt x="7884" y="11335"/>
                    <a:pt x="7218" y="16954"/>
                  </a:cubicBezTo>
                  <a:cubicBezTo>
                    <a:pt x="6456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4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E7550DC2-228F-4C29-9D23-8A4AF877A261}"/>
                </a:ext>
              </a:extLst>
            </p:cNvPr>
            <p:cNvSpPr/>
            <p:nvPr/>
          </p:nvSpPr>
          <p:spPr>
            <a:xfrm>
              <a:off x="4367225" y="2406681"/>
              <a:ext cx="123825" cy="28575"/>
            </a:xfrm>
            <a:custGeom>
              <a:avLst/>
              <a:gdLst>
                <a:gd name="connsiteX0" fmla="*/ 107039 w 123825"/>
                <a:gd name="connsiteY0" fmla="*/ 7144 h 28575"/>
                <a:gd name="connsiteX1" fmla="*/ 18552 w 123825"/>
                <a:gd name="connsiteY1" fmla="*/ 7144 h 28575"/>
                <a:gd name="connsiteX2" fmla="*/ 7218 w 123825"/>
                <a:gd name="connsiteY2" fmla="*/ 16954 h 28575"/>
                <a:gd name="connsiteX3" fmla="*/ 18266 w 123825"/>
                <a:gd name="connsiteY3" fmla="*/ 29337 h 28575"/>
                <a:gd name="connsiteX4" fmla="*/ 106754 w 123825"/>
                <a:gd name="connsiteY4" fmla="*/ 29337 h 28575"/>
                <a:gd name="connsiteX5" fmla="*/ 118088 w 123825"/>
                <a:gd name="connsiteY5" fmla="*/ 19526 h 28575"/>
                <a:gd name="connsiteX6" fmla="*/ 107039 w 1238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28575">
                  <a:moveTo>
                    <a:pt x="107039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6" y="29337"/>
                  </a:cubicBezTo>
                  <a:lnTo>
                    <a:pt x="106754" y="29337"/>
                  </a:lnTo>
                  <a:cubicBezTo>
                    <a:pt x="112469" y="29337"/>
                    <a:pt x="117422" y="25146"/>
                    <a:pt x="118088" y="19526"/>
                  </a:cubicBezTo>
                  <a:cubicBezTo>
                    <a:pt x="118755" y="12859"/>
                    <a:pt x="113516" y="7144"/>
                    <a:pt x="107039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FF103C0C-F071-4812-84A7-90D16E2BB71F}"/>
                </a:ext>
              </a:extLst>
            </p:cNvPr>
            <p:cNvSpPr/>
            <p:nvPr/>
          </p:nvSpPr>
          <p:spPr>
            <a:xfrm>
              <a:off x="4367130" y="2451163"/>
              <a:ext cx="76200" cy="28575"/>
            </a:xfrm>
            <a:custGeom>
              <a:avLst/>
              <a:gdLst>
                <a:gd name="connsiteX0" fmla="*/ 62653 w 76200"/>
                <a:gd name="connsiteY0" fmla="*/ 7144 h 28575"/>
                <a:gd name="connsiteX1" fmla="*/ 18552 w 76200"/>
                <a:gd name="connsiteY1" fmla="*/ 7144 h 28575"/>
                <a:gd name="connsiteX2" fmla="*/ 7218 w 76200"/>
                <a:gd name="connsiteY2" fmla="*/ 16954 h 28575"/>
                <a:gd name="connsiteX3" fmla="*/ 18267 w 76200"/>
                <a:gd name="connsiteY3" fmla="*/ 29337 h 28575"/>
                <a:gd name="connsiteX4" fmla="*/ 62367 w 76200"/>
                <a:gd name="connsiteY4" fmla="*/ 29337 h 28575"/>
                <a:gd name="connsiteX5" fmla="*/ 73702 w 76200"/>
                <a:gd name="connsiteY5" fmla="*/ 19526 h 28575"/>
                <a:gd name="connsiteX6" fmla="*/ 62653 w 76200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00" h="28575">
                  <a:moveTo>
                    <a:pt x="62653" y="7144"/>
                  </a:moveTo>
                  <a:lnTo>
                    <a:pt x="18552" y="7144"/>
                  </a:lnTo>
                  <a:cubicBezTo>
                    <a:pt x="12837" y="7144"/>
                    <a:pt x="7884" y="11335"/>
                    <a:pt x="7218" y="16954"/>
                  </a:cubicBezTo>
                  <a:cubicBezTo>
                    <a:pt x="6455" y="23622"/>
                    <a:pt x="11694" y="29337"/>
                    <a:pt x="18267" y="29337"/>
                  </a:cubicBezTo>
                  <a:lnTo>
                    <a:pt x="62367" y="29337"/>
                  </a:lnTo>
                  <a:cubicBezTo>
                    <a:pt x="68082" y="29337"/>
                    <a:pt x="73035" y="25146"/>
                    <a:pt x="73702" y="19526"/>
                  </a:cubicBezTo>
                  <a:cubicBezTo>
                    <a:pt x="74464" y="12763"/>
                    <a:pt x="69225" y="7144"/>
                    <a:pt x="62653" y="71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AA9D1B3-83F6-4676-AED2-4F62925A11F2}"/>
              </a:ext>
            </a:extLst>
          </p:cNvPr>
          <p:cNvGrpSpPr/>
          <p:nvPr/>
        </p:nvGrpSpPr>
        <p:grpSpPr>
          <a:xfrm>
            <a:off x="8411537" y="4797765"/>
            <a:ext cx="539578" cy="567249"/>
            <a:chOff x="4143556" y="4903660"/>
            <a:chExt cx="371475" cy="390525"/>
          </a:xfrm>
          <a:solidFill>
            <a:srgbClr val="14D2CD"/>
          </a:solidFill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D326BD4-3DA8-4C31-8B7F-224D35928618}"/>
                </a:ext>
              </a:extLst>
            </p:cNvPr>
            <p:cNvSpPr/>
            <p:nvPr/>
          </p:nvSpPr>
          <p:spPr>
            <a:xfrm>
              <a:off x="4143556" y="4903660"/>
              <a:ext cx="371475" cy="390525"/>
            </a:xfrm>
            <a:custGeom>
              <a:avLst/>
              <a:gdLst>
                <a:gd name="connsiteX0" fmla="*/ 340709 w 371475"/>
                <a:gd name="connsiteY0" fmla="*/ 123730 h 390525"/>
                <a:gd name="connsiteX1" fmla="*/ 213455 w 371475"/>
                <a:gd name="connsiteY1" fmla="*/ 7144 h 390525"/>
                <a:gd name="connsiteX2" fmla="*/ 163639 w 371475"/>
                <a:gd name="connsiteY2" fmla="*/ 7144 h 390525"/>
                <a:gd name="connsiteX3" fmla="*/ 36100 w 371475"/>
                <a:gd name="connsiteY3" fmla="*/ 123825 h 390525"/>
                <a:gd name="connsiteX4" fmla="*/ 7144 w 371475"/>
                <a:gd name="connsiteY4" fmla="*/ 160306 h 390525"/>
                <a:gd name="connsiteX5" fmla="*/ 7144 w 371475"/>
                <a:gd name="connsiteY5" fmla="*/ 221647 h 390525"/>
                <a:gd name="connsiteX6" fmla="*/ 36195 w 371475"/>
                <a:gd name="connsiteY6" fmla="*/ 258128 h 390525"/>
                <a:gd name="connsiteX7" fmla="*/ 148114 w 371475"/>
                <a:gd name="connsiteY7" fmla="*/ 368237 h 390525"/>
                <a:gd name="connsiteX8" fmla="*/ 173831 w 371475"/>
                <a:gd name="connsiteY8" fmla="*/ 386143 h 390525"/>
                <a:gd name="connsiteX9" fmla="*/ 200311 w 371475"/>
                <a:gd name="connsiteY9" fmla="*/ 386143 h 390525"/>
                <a:gd name="connsiteX10" fmla="*/ 227743 w 371475"/>
                <a:gd name="connsiteY10" fmla="*/ 358712 h 390525"/>
                <a:gd name="connsiteX11" fmla="*/ 227743 w 371475"/>
                <a:gd name="connsiteY11" fmla="*/ 355854 h 390525"/>
                <a:gd name="connsiteX12" fmla="*/ 200311 w 371475"/>
                <a:gd name="connsiteY12" fmla="*/ 328422 h 390525"/>
                <a:gd name="connsiteX13" fmla="*/ 174022 w 371475"/>
                <a:gd name="connsiteY13" fmla="*/ 328422 h 390525"/>
                <a:gd name="connsiteX14" fmla="*/ 148685 w 371475"/>
                <a:gd name="connsiteY14" fmla="*/ 345472 h 390525"/>
                <a:gd name="connsiteX15" fmla="*/ 59150 w 371475"/>
                <a:gd name="connsiteY15" fmla="*/ 257651 h 390525"/>
                <a:gd name="connsiteX16" fmla="*/ 78105 w 371475"/>
                <a:gd name="connsiteY16" fmla="*/ 245840 h 390525"/>
                <a:gd name="connsiteX17" fmla="*/ 188881 w 371475"/>
                <a:gd name="connsiteY17" fmla="*/ 313849 h 390525"/>
                <a:gd name="connsiteX18" fmla="*/ 299656 w 371475"/>
                <a:gd name="connsiteY18" fmla="*/ 245840 h 390525"/>
                <a:gd name="connsiteX19" fmla="*/ 327946 w 371475"/>
                <a:gd name="connsiteY19" fmla="*/ 258794 h 390525"/>
                <a:gd name="connsiteX20" fmla="*/ 332422 w 371475"/>
                <a:gd name="connsiteY20" fmla="*/ 258794 h 390525"/>
                <a:gd name="connsiteX21" fmla="*/ 369856 w 371475"/>
                <a:gd name="connsiteY21" fmla="*/ 221361 h 390525"/>
                <a:gd name="connsiteX22" fmla="*/ 369856 w 371475"/>
                <a:gd name="connsiteY22" fmla="*/ 160115 h 390525"/>
                <a:gd name="connsiteX23" fmla="*/ 340709 w 371475"/>
                <a:gd name="connsiteY23" fmla="*/ 123730 h 390525"/>
                <a:gd name="connsiteX24" fmla="*/ 173546 w 371475"/>
                <a:gd name="connsiteY24" fmla="*/ 351282 h 390525"/>
                <a:gd name="connsiteX25" fmla="*/ 200120 w 371475"/>
                <a:gd name="connsiteY25" fmla="*/ 351282 h 390525"/>
                <a:gd name="connsiteX26" fmla="*/ 205359 w 371475"/>
                <a:gd name="connsiteY26" fmla="*/ 356521 h 390525"/>
                <a:gd name="connsiteX27" fmla="*/ 205359 w 371475"/>
                <a:gd name="connsiteY27" fmla="*/ 358712 h 390525"/>
                <a:gd name="connsiteX28" fmla="*/ 200120 w 371475"/>
                <a:gd name="connsiteY28" fmla="*/ 363950 h 390525"/>
                <a:gd name="connsiteX29" fmla="*/ 173546 w 371475"/>
                <a:gd name="connsiteY29" fmla="*/ 363950 h 390525"/>
                <a:gd name="connsiteX30" fmla="*/ 168307 w 371475"/>
                <a:gd name="connsiteY30" fmla="*/ 358712 h 390525"/>
                <a:gd name="connsiteX31" fmla="*/ 168307 w 371475"/>
                <a:gd name="connsiteY31" fmla="*/ 356521 h 390525"/>
                <a:gd name="connsiteX32" fmla="*/ 173546 w 371475"/>
                <a:gd name="connsiteY32" fmla="*/ 351282 h 390525"/>
                <a:gd name="connsiteX33" fmla="*/ 163354 w 371475"/>
                <a:gd name="connsiteY33" fmla="*/ 29337 h 390525"/>
                <a:gd name="connsiteX34" fmla="*/ 213265 w 371475"/>
                <a:gd name="connsiteY34" fmla="*/ 29337 h 390525"/>
                <a:gd name="connsiteX35" fmla="*/ 318421 w 371475"/>
                <a:gd name="connsiteY35" fmla="*/ 124015 h 390525"/>
                <a:gd name="connsiteX36" fmla="*/ 299466 w 371475"/>
                <a:gd name="connsiteY36" fmla="*/ 135826 h 390525"/>
                <a:gd name="connsiteX37" fmla="*/ 188404 w 371475"/>
                <a:gd name="connsiteY37" fmla="*/ 67628 h 390525"/>
                <a:gd name="connsiteX38" fmla="*/ 77343 w 371475"/>
                <a:gd name="connsiteY38" fmla="*/ 135826 h 390525"/>
                <a:gd name="connsiteX39" fmla="*/ 58388 w 371475"/>
                <a:gd name="connsiteY39" fmla="*/ 124015 h 390525"/>
                <a:gd name="connsiteX40" fmla="*/ 163354 w 371475"/>
                <a:gd name="connsiteY40" fmla="*/ 29337 h 390525"/>
                <a:gd name="connsiteX41" fmla="*/ 48673 w 371475"/>
                <a:gd name="connsiteY41" fmla="*/ 236601 h 390525"/>
                <a:gd name="connsiteX42" fmla="*/ 44291 w 371475"/>
                <a:gd name="connsiteY42" fmla="*/ 236601 h 390525"/>
                <a:gd name="connsiteX43" fmla="*/ 29051 w 371475"/>
                <a:gd name="connsiteY43" fmla="*/ 221361 h 390525"/>
                <a:gd name="connsiteX44" fmla="*/ 29051 w 371475"/>
                <a:gd name="connsiteY44" fmla="*/ 160020 h 390525"/>
                <a:gd name="connsiteX45" fmla="*/ 44291 w 371475"/>
                <a:gd name="connsiteY45" fmla="*/ 144780 h 390525"/>
                <a:gd name="connsiteX46" fmla="*/ 48673 w 371475"/>
                <a:gd name="connsiteY46" fmla="*/ 144780 h 390525"/>
                <a:gd name="connsiteX47" fmla="*/ 63913 w 371475"/>
                <a:gd name="connsiteY47" fmla="*/ 160020 h 390525"/>
                <a:gd name="connsiteX48" fmla="*/ 63913 w 371475"/>
                <a:gd name="connsiteY48" fmla="*/ 221361 h 390525"/>
                <a:gd name="connsiteX49" fmla="*/ 48673 w 371475"/>
                <a:gd name="connsiteY49" fmla="*/ 236601 h 390525"/>
                <a:gd name="connsiteX50" fmla="*/ 188309 w 371475"/>
                <a:gd name="connsiteY50" fmla="*/ 291941 h 390525"/>
                <a:gd name="connsiteX51" fmla="*/ 86296 w 371475"/>
                <a:gd name="connsiteY51" fmla="*/ 190881 h 390525"/>
                <a:gd name="connsiteX52" fmla="*/ 188309 w 371475"/>
                <a:gd name="connsiteY52" fmla="*/ 89821 h 390525"/>
                <a:gd name="connsiteX53" fmla="*/ 290322 w 371475"/>
                <a:gd name="connsiteY53" fmla="*/ 190881 h 390525"/>
                <a:gd name="connsiteX54" fmla="*/ 188309 w 371475"/>
                <a:gd name="connsiteY54" fmla="*/ 291941 h 390525"/>
                <a:gd name="connsiteX55" fmla="*/ 332137 w 371475"/>
                <a:gd name="connsiteY55" fmla="*/ 236601 h 390525"/>
                <a:gd name="connsiteX56" fmla="*/ 327755 w 371475"/>
                <a:gd name="connsiteY56" fmla="*/ 236601 h 390525"/>
                <a:gd name="connsiteX57" fmla="*/ 312515 w 371475"/>
                <a:gd name="connsiteY57" fmla="*/ 221361 h 390525"/>
                <a:gd name="connsiteX58" fmla="*/ 312515 w 371475"/>
                <a:gd name="connsiteY58" fmla="*/ 160020 h 390525"/>
                <a:gd name="connsiteX59" fmla="*/ 327755 w 371475"/>
                <a:gd name="connsiteY59" fmla="*/ 144780 h 390525"/>
                <a:gd name="connsiteX60" fmla="*/ 332137 w 371475"/>
                <a:gd name="connsiteY60" fmla="*/ 144780 h 390525"/>
                <a:gd name="connsiteX61" fmla="*/ 347377 w 371475"/>
                <a:gd name="connsiteY61" fmla="*/ 160020 h 390525"/>
                <a:gd name="connsiteX62" fmla="*/ 347377 w 371475"/>
                <a:gd name="connsiteY62" fmla="*/ 221361 h 390525"/>
                <a:gd name="connsiteX63" fmla="*/ 332137 w 371475"/>
                <a:gd name="connsiteY63" fmla="*/ 236601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71475" h="390525">
                  <a:moveTo>
                    <a:pt x="340709" y="123730"/>
                  </a:moveTo>
                  <a:cubicBezTo>
                    <a:pt x="335471" y="58579"/>
                    <a:pt x="280416" y="7144"/>
                    <a:pt x="213455" y="7144"/>
                  </a:cubicBezTo>
                  <a:lnTo>
                    <a:pt x="163639" y="7144"/>
                  </a:lnTo>
                  <a:cubicBezTo>
                    <a:pt x="96488" y="7144"/>
                    <a:pt x="41243" y="58579"/>
                    <a:pt x="36100" y="123825"/>
                  </a:cubicBezTo>
                  <a:cubicBezTo>
                    <a:pt x="19526" y="127635"/>
                    <a:pt x="7144" y="142589"/>
                    <a:pt x="7144" y="160306"/>
                  </a:cubicBezTo>
                  <a:lnTo>
                    <a:pt x="7144" y="221647"/>
                  </a:lnTo>
                  <a:cubicBezTo>
                    <a:pt x="7144" y="239363"/>
                    <a:pt x="19526" y="254222"/>
                    <a:pt x="36195" y="258128"/>
                  </a:cubicBezTo>
                  <a:cubicBezTo>
                    <a:pt x="41148" y="316801"/>
                    <a:pt x="88678" y="363760"/>
                    <a:pt x="148114" y="368237"/>
                  </a:cubicBezTo>
                  <a:cubicBezTo>
                    <a:pt x="152019" y="378714"/>
                    <a:pt x="162116" y="386143"/>
                    <a:pt x="173831" y="386143"/>
                  </a:cubicBezTo>
                  <a:lnTo>
                    <a:pt x="200311" y="386143"/>
                  </a:lnTo>
                  <a:cubicBezTo>
                    <a:pt x="215455" y="386143"/>
                    <a:pt x="227743" y="373856"/>
                    <a:pt x="227743" y="358712"/>
                  </a:cubicBezTo>
                  <a:lnTo>
                    <a:pt x="227743" y="355854"/>
                  </a:lnTo>
                  <a:cubicBezTo>
                    <a:pt x="227743" y="340709"/>
                    <a:pt x="215455" y="328422"/>
                    <a:pt x="200311" y="328422"/>
                  </a:cubicBezTo>
                  <a:lnTo>
                    <a:pt x="174022" y="328422"/>
                  </a:lnTo>
                  <a:cubicBezTo>
                    <a:pt x="162592" y="328422"/>
                    <a:pt x="152781" y="335471"/>
                    <a:pt x="148685" y="345472"/>
                  </a:cubicBezTo>
                  <a:cubicBezTo>
                    <a:pt x="101537" y="341186"/>
                    <a:pt x="63913" y="304133"/>
                    <a:pt x="59150" y="257651"/>
                  </a:cubicBezTo>
                  <a:cubicBezTo>
                    <a:pt x="66580" y="255746"/>
                    <a:pt x="73152" y="251555"/>
                    <a:pt x="78105" y="245840"/>
                  </a:cubicBezTo>
                  <a:cubicBezTo>
                    <a:pt x="98488" y="286131"/>
                    <a:pt x="140494" y="313849"/>
                    <a:pt x="188881" y="313849"/>
                  </a:cubicBezTo>
                  <a:cubicBezTo>
                    <a:pt x="237268" y="313849"/>
                    <a:pt x="279273" y="286131"/>
                    <a:pt x="299656" y="245840"/>
                  </a:cubicBezTo>
                  <a:cubicBezTo>
                    <a:pt x="306514" y="253746"/>
                    <a:pt x="316611" y="258794"/>
                    <a:pt x="327946" y="258794"/>
                  </a:cubicBezTo>
                  <a:lnTo>
                    <a:pt x="332422" y="258794"/>
                  </a:lnTo>
                  <a:cubicBezTo>
                    <a:pt x="353092" y="258794"/>
                    <a:pt x="369856" y="242030"/>
                    <a:pt x="369856" y="221361"/>
                  </a:cubicBezTo>
                  <a:lnTo>
                    <a:pt x="369856" y="160115"/>
                  </a:lnTo>
                  <a:cubicBezTo>
                    <a:pt x="369570" y="142399"/>
                    <a:pt x="357188" y="127540"/>
                    <a:pt x="340709" y="123730"/>
                  </a:cubicBezTo>
                  <a:close/>
                  <a:moveTo>
                    <a:pt x="173546" y="351282"/>
                  </a:moveTo>
                  <a:lnTo>
                    <a:pt x="200120" y="351282"/>
                  </a:lnTo>
                  <a:cubicBezTo>
                    <a:pt x="202978" y="351282"/>
                    <a:pt x="205359" y="353663"/>
                    <a:pt x="205359" y="356521"/>
                  </a:cubicBezTo>
                  <a:lnTo>
                    <a:pt x="205359" y="358712"/>
                  </a:lnTo>
                  <a:cubicBezTo>
                    <a:pt x="205359" y="361569"/>
                    <a:pt x="202978" y="363950"/>
                    <a:pt x="200120" y="363950"/>
                  </a:cubicBezTo>
                  <a:lnTo>
                    <a:pt x="173546" y="363950"/>
                  </a:lnTo>
                  <a:cubicBezTo>
                    <a:pt x="170688" y="363950"/>
                    <a:pt x="168307" y="361569"/>
                    <a:pt x="168307" y="358712"/>
                  </a:cubicBezTo>
                  <a:lnTo>
                    <a:pt x="168307" y="356521"/>
                  </a:lnTo>
                  <a:cubicBezTo>
                    <a:pt x="168307" y="353568"/>
                    <a:pt x="170593" y="351282"/>
                    <a:pt x="173546" y="351282"/>
                  </a:cubicBezTo>
                  <a:close/>
                  <a:moveTo>
                    <a:pt x="163354" y="29337"/>
                  </a:moveTo>
                  <a:lnTo>
                    <a:pt x="213265" y="29337"/>
                  </a:lnTo>
                  <a:cubicBezTo>
                    <a:pt x="268129" y="29337"/>
                    <a:pt x="313372" y="70961"/>
                    <a:pt x="318421" y="124015"/>
                  </a:cubicBezTo>
                  <a:cubicBezTo>
                    <a:pt x="310896" y="125921"/>
                    <a:pt x="304324" y="130207"/>
                    <a:pt x="299466" y="135826"/>
                  </a:cubicBezTo>
                  <a:cubicBezTo>
                    <a:pt x="279083" y="95440"/>
                    <a:pt x="236887" y="67628"/>
                    <a:pt x="188404" y="67628"/>
                  </a:cubicBezTo>
                  <a:cubicBezTo>
                    <a:pt x="139827" y="67628"/>
                    <a:pt x="97727" y="95440"/>
                    <a:pt x="77343" y="135826"/>
                  </a:cubicBezTo>
                  <a:cubicBezTo>
                    <a:pt x="72390" y="130112"/>
                    <a:pt x="65818" y="125921"/>
                    <a:pt x="58388" y="124015"/>
                  </a:cubicBezTo>
                  <a:cubicBezTo>
                    <a:pt x="63246" y="70961"/>
                    <a:pt x="108490" y="29337"/>
                    <a:pt x="163354" y="29337"/>
                  </a:cubicBezTo>
                  <a:close/>
                  <a:moveTo>
                    <a:pt x="48673" y="236601"/>
                  </a:moveTo>
                  <a:lnTo>
                    <a:pt x="44291" y="236601"/>
                  </a:lnTo>
                  <a:cubicBezTo>
                    <a:pt x="35909" y="236601"/>
                    <a:pt x="29051" y="229743"/>
                    <a:pt x="29051" y="221361"/>
                  </a:cubicBezTo>
                  <a:lnTo>
                    <a:pt x="29051" y="160020"/>
                  </a:lnTo>
                  <a:cubicBezTo>
                    <a:pt x="29051" y="151638"/>
                    <a:pt x="35909" y="144780"/>
                    <a:pt x="44291" y="144780"/>
                  </a:cubicBezTo>
                  <a:lnTo>
                    <a:pt x="48673" y="144780"/>
                  </a:lnTo>
                  <a:cubicBezTo>
                    <a:pt x="57055" y="144780"/>
                    <a:pt x="63913" y="151638"/>
                    <a:pt x="63913" y="160020"/>
                  </a:cubicBezTo>
                  <a:lnTo>
                    <a:pt x="63913" y="221361"/>
                  </a:lnTo>
                  <a:cubicBezTo>
                    <a:pt x="63913" y="229743"/>
                    <a:pt x="57150" y="236601"/>
                    <a:pt x="48673" y="236601"/>
                  </a:cubicBezTo>
                  <a:close/>
                  <a:moveTo>
                    <a:pt x="188309" y="291941"/>
                  </a:moveTo>
                  <a:cubicBezTo>
                    <a:pt x="132017" y="291941"/>
                    <a:pt x="86296" y="246602"/>
                    <a:pt x="86296" y="190881"/>
                  </a:cubicBezTo>
                  <a:cubicBezTo>
                    <a:pt x="86296" y="135160"/>
                    <a:pt x="132017" y="89821"/>
                    <a:pt x="188309" y="89821"/>
                  </a:cubicBezTo>
                  <a:cubicBezTo>
                    <a:pt x="244602" y="89821"/>
                    <a:pt x="290322" y="135160"/>
                    <a:pt x="290322" y="190881"/>
                  </a:cubicBezTo>
                  <a:cubicBezTo>
                    <a:pt x="290322" y="246602"/>
                    <a:pt x="244507" y="291941"/>
                    <a:pt x="188309" y="291941"/>
                  </a:cubicBezTo>
                  <a:close/>
                  <a:moveTo>
                    <a:pt x="332137" y="236601"/>
                  </a:moveTo>
                  <a:lnTo>
                    <a:pt x="327755" y="236601"/>
                  </a:lnTo>
                  <a:cubicBezTo>
                    <a:pt x="319373" y="236601"/>
                    <a:pt x="312515" y="229743"/>
                    <a:pt x="312515" y="221361"/>
                  </a:cubicBezTo>
                  <a:lnTo>
                    <a:pt x="312515" y="160020"/>
                  </a:lnTo>
                  <a:cubicBezTo>
                    <a:pt x="312515" y="151638"/>
                    <a:pt x="319373" y="144780"/>
                    <a:pt x="327755" y="144780"/>
                  </a:cubicBezTo>
                  <a:lnTo>
                    <a:pt x="332137" y="144780"/>
                  </a:lnTo>
                  <a:cubicBezTo>
                    <a:pt x="340519" y="144780"/>
                    <a:pt x="347377" y="151638"/>
                    <a:pt x="347377" y="160020"/>
                  </a:cubicBezTo>
                  <a:lnTo>
                    <a:pt x="347377" y="221361"/>
                  </a:lnTo>
                  <a:cubicBezTo>
                    <a:pt x="347377" y="229743"/>
                    <a:pt x="340614" y="236601"/>
                    <a:pt x="332137" y="2366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B4B250D-DCEF-49EC-A815-614E00AB0365}"/>
                </a:ext>
              </a:extLst>
            </p:cNvPr>
            <p:cNvSpPr/>
            <p:nvPr/>
          </p:nvSpPr>
          <p:spPr>
            <a:xfrm>
              <a:off x="4275097" y="5041984"/>
              <a:ext cx="28575" cy="38100"/>
            </a:xfrm>
            <a:custGeom>
              <a:avLst/>
              <a:gdLst>
                <a:gd name="connsiteX0" fmla="*/ 29337 w 28575"/>
                <a:gd name="connsiteY0" fmla="*/ 28649 h 38100"/>
                <a:gd name="connsiteX1" fmla="*/ 29337 w 28575"/>
                <a:gd name="connsiteY1" fmla="*/ 18552 h 38100"/>
                <a:gd name="connsiteX2" fmla="*/ 19526 w 28575"/>
                <a:gd name="connsiteY2" fmla="*/ 7218 h 38100"/>
                <a:gd name="connsiteX3" fmla="*/ 7144 w 28575"/>
                <a:gd name="connsiteY3" fmla="*/ 18267 h 38100"/>
                <a:gd name="connsiteX4" fmla="*/ 7144 w 28575"/>
                <a:gd name="connsiteY4" fmla="*/ 28935 h 38100"/>
                <a:gd name="connsiteX5" fmla="*/ 19526 w 28575"/>
                <a:gd name="connsiteY5" fmla="*/ 39984 h 38100"/>
                <a:gd name="connsiteX6" fmla="*/ 29337 w 28575"/>
                <a:gd name="connsiteY6" fmla="*/ 2864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29337" y="28649"/>
                  </a:moveTo>
                  <a:lnTo>
                    <a:pt x="29337" y="18552"/>
                  </a:lnTo>
                  <a:cubicBezTo>
                    <a:pt x="29337" y="12837"/>
                    <a:pt x="25146" y="7884"/>
                    <a:pt x="19526" y="7218"/>
                  </a:cubicBezTo>
                  <a:cubicBezTo>
                    <a:pt x="12859" y="6455"/>
                    <a:pt x="7144" y="11694"/>
                    <a:pt x="7144" y="18267"/>
                  </a:cubicBezTo>
                  <a:lnTo>
                    <a:pt x="7144" y="28935"/>
                  </a:lnTo>
                  <a:cubicBezTo>
                    <a:pt x="7144" y="35507"/>
                    <a:pt x="12859" y="40745"/>
                    <a:pt x="19526" y="39984"/>
                  </a:cubicBezTo>
                  <a:cubicBezTo>
                    <a:pt x="25146" y="39412"/>
                    <a:pt x="29337" y="34364"/>
                    <a:pt x="29337" y="28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8408CA20-15AE-4393-9AA0-AD58EE1900A8}"/>
                </a:ext>
              </a:extLst>
            </p:cNvPr>
            <p:cNvSpPr/>
            <p:nvPr/>
          </p:nvSpPr>
          <p:spPr>
            <a:xfrm>
              <a:off x="4352059" y="5041984"/>
              <a:ext cx="28575" cy="38100"/>
            </a:xfrm>
            <a:custGeom>
              <a:avLst/>
              <a:gdLst>
                <a:gd name="connsiteX0" fmla="*/ 7144 w 28575"/>
                <a:gd name="connsiteY0" fmla="*/ 18552 h 38100"/>
                <a:gd name="connsiteX1" fmla="*/ 7144 w 28575"/>
                <a:gd name="connsiteY1" fmla="*/ 28649 h 38100"/>
                <a:gd name="connsiteX2" fmla="*/ 16954 w 28575"/>
                <a:gd name="connsiteY2" fmla="*/ 39984 h 38100"/>
                <a:gd name="connsiteX3" fmla="*/ 29337 w 28575"/>
                <a:gd name="connsiteY3" fmla="*/ 28935 h 38100"/>
                <a:gd name="connsiteX4" fmla="*/ 29337 w 28575"/>
                <a:gd name="connsiteY4" fmla="*/ 18267 h 38100"/>
                <a:gd name="connsiteX5" fmla="*/ 16954 w 28575"/>
                <a:gd name="connsiteY5" fmla="*/ 7218 h 38100"/>
                <a:gd name="connsiteX6" fmla="*/ 7144 w 28575"/>
                <a:gd name="connsiteY6" fmla="*/ 1855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38100">
                  <a:moveTo>
                    <a:pt x="7144" y="18552"/>
                  </a:moveTo>
                  <a:lnTo>
                    <a:pt x="7144" y="28649"/>
                  </a:lnTo>
                  <a:cubicBezTo>
                    <a:pt x="7144" y="34364"/>
                    <a:pt x="11335" y="39317"/>
                    <a:pt x="16954" y="39984"/>
                  </a:cubicBezTo>
                  <a:cubicBezTo>
                    <a:pt x="23622" y="40745"/>
                    <a:pt x="29337" y="35507"/>
                    <a:pt x="29337" y="28935"/>
                  </a:cubicBezTo>
                  <a:lnTo>
                    <a:pt x="29337" y="18267"/>
                  </a:lnTo>
                  <a:cubicBezTo>
                    <a:pt x="29337" y="11694"/>
                    <a:pt x="23622" y="6455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BD771472-48FE-4B31-B2C9-B68F401118AD}"/>
                </a:ext>
              </a:extLst>
            </p:cNvPr>
            <p:cNvSpPr/>
            <p:nvPr/>
          </p:nvSpPr>
          <p:spPr>
            <a:xfrm>
              <a:off x="4275287" y="5095697"/>
              <a:ext cx="104775" cy="57150"/>
            </a:xfrm>
            <a:custGeom>
              <a:avLst/>
              <a:gdLst>
                <a:gd name="connsiteX0" fmla="*/ 90678 w 104775"/>
                <a:gd name="connsiteY0" fmla="*/ 7893 h 57150"/>
                <a:gd name="connsiteX1" fmla="*/ 83725 w 104775"/>
                <a:gd name="connsiteY1" fmla="*/ 18371 h 57150"/>
                <a:gd name="connsiteX2" fmla="*/ 72104 w 104775"/>
                <a:gd name="connsiteY2" fmla="*/ 29705 h 57150"/>
                <a:gd name="connsiteX3" fmla="*/ 40957 w 104775"/>
                <a:gd name="connsiteY3" fmla="*/ 29705 h 57150"/>
                <a:gd name="connsiteX4" fmla="*/ 29337 w 104775"/>
                <a:gd name="connsiteY4" fmla="*/ 18371 h 57150"/>
                <a:gd name="connsiteX5" fmla="*/ 22384 w 104775"/>
                <a:gd name="connsiteY5" fmla="*/ 7893 h 57150"/>
                <a:gd name="connsiteX6" fmla="*/ 7144 w 104775"/>
                <a:gd name="connsiteY6" fmla="*/ 18275 h 57150"/>
                <a:gd name="connsiteX7" fmla="*/ 40957 w 104775"/>
                <a:gd name="connsiteY7" fmla="*/ 51898 h 57150"/>
                <a:gd name="connsiteX8" fmla="*/ 72104 w 104775"/>
                <a:gd name="connsiteY8" fmla="*/ 51898 h 57150"/>
                <a:gd name="connsiteX9" fmla="*/ 105918 w 104775"/>
                <a:gd name="connsiteY9" fmla="*/ 18275 h 57150"/>
                <a:gd name="connsiteX10" fmla="*/ 90678 w 104775"/>
                <a:gd name="connsiteY10" fmla="*/ 789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775" h="57150">
                  <a:moveTo>
                    <a:pt x="90678" y="7893"/>
                  </a:moveTo>
                  <a:cubicBezTo>
                    <a:pt x="86392" y="9512"/>
                    <a:pt x="83725" y="13798"/>
                    <a:pt x="83725" y="18371"/>
                  </a:cubicBezTo>
                  <a:cubicBezTo>
                    <a:pt x="83629" y="24657"/>
                    <a:pt x="78486" y="29705"/>
                    <a:pt x="72104" y="29705"/>
                  </a:cubicBezTo>
                  <a:lnTo>
                    <a:pt x="40957" y="29705"/>
                  </a:lnTo>
                  <a:cubicBezTo>
                    <a:pt x="34576" y="29705"/>
                    <a:pt x="29432" y="24657"/>
                    <a:pt x="29337" y="18371"/>
                  </a:cubicBezTo>
                  <a:cubicBezTo>
                    <a:pt x="29337" y="13798"/>
                    <a:pt x="26670" y="9512"/>
                    <a:pt x="22384" y="7893"/>
                  </a:cubicBezTo>
                  <a:cubicBezTo>
                    <a:pt x="14478" y="5036"/>
                    <a:pt x="7144" y="10750"/>
                    <a:pt x="7144" y="18275"/>
                  </a:cubicBezTo>
                  <a:cubicBezTo>
                    <a:pt x="7144" y="36849"/>
                    <a:pt x="22288" y="51898"/>
                    <a:pt x="40957" y="51898"/>
                  </a:cubicBezTo>
                  <a:lnTo>
                    <a:pt x="72104" y="51898"/>
                  </a:lnTo>
                  <a:cubicBezTo>
                    <a:pt x="90773" y="51898"/>
                    <a:pt x="105918" y="36849"/>
                    <a:pt x="105918" y="18275"/>
                  </a:cubicBezTo>
                  <a:cubicBezTo>
                    <a:pt x="105918" y="10846"/>
                    <a:pt x="98584" y="5036"/>
                    <a:pt x="90678" y="78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sz="20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2CA940-42C6-4891-A331-C6F47220F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88" y="2916103"/>
            <a:ext cx="3783742" cy="332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3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BA8E4-FF0E-4293-9509-4984B18FE2B9}"/>
              </a:ext>
            </a:extLst>
          </p:cNvPr>
          <p:cNvSpPr/>
          <p:nvPr/>
        </p:nvSpPr>
        <p:spPr>
          <a:xfrm>
            <a:off x="1090569" y="1518407"/>
            <a:ext cx="9883629" cy="3470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СЕМЬИ С ДЕТЬМИ ИЗ ЧИСЛА МИГРАНТОВ, ПРИБЫВШИХ ИЗ УКРАИНЫ, ПОЛУЧИЛИ ПОМОЩЬ  ОТ ГОСУДАРСТВЕННЫХ ОРГАНОВ И ОРГАНИЗАЦИЙ В:</a:t>
            </a: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-получении жилья (36%),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-трудоустройстве (43%),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адаптации к новым социокультурным условиям (86%),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решении материальных проблем (пособия, выплаты) (43%),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гуманитарной помощи (продукты, одежда, предметы быта) (93%),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-медицинской помощи (29%),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устройстве детей в учреждения образования (86%),</a:t>
            </a:r>
          </a:p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-психологической помощи и психосоциальной поддержке (100%). </a:t>
            </a:r>
          </a:p>
        </p:txBody>
      </p:sp>
    </p:spTree>
    <p:extLst>
      <p:ext uri="{BB962C8B-B14F-4D97-AF65-F5344CB8AC3E}">
        <p14:creationId xmlns:p14="http://schemas.microsoft.com/office/powerpoint/2010/main" val="3104687431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 Neue - Poppins Light">
      <a:majorFont>
        <a:latin typeface="Bebas Neue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4D2CD"/>
        </a:solidFill>
        <a:ln w="57150" cap="flat">
          <a:noFill/>
          <a:prstDash val="solid"/>
          <a:miter/>
        </a:ln>
      </a:spPr>
      <a:bodyPr rtlCol="0" anchor="ctr"/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1299</Words>
  <Application>Microsoft Office PowerPoint</Application>
  <PresentationFormat>Широкоэкранный</PresentationFormat>
  <Paragraphs>179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Wingdings</vt:lpstr>
      <vt:lpstr>맑은 고딕</vt:lpstr>
      <vt:lpstr>Bebas Neue</vt:lpstr>
      <vt:lpstr>Poppins Light</vt:lpstr>
      <vt:lpstr>PPTMON theme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Отдел защиты прав детства БОСПЦ</cp:lastModifiedBy>
  <cp:revision>358</cp:revision>
  <dcterms:created xsi:type="dcterms:W3CDTF">2019-04-06T05:20:47Z</dcterms:created>
  <dcterms:modified xsi:type="dcterms:W3CDTF">2023-11-11T07:59:51Z</dcterms:modified>
</cp:coreProperties>
</file>