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310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</p:sldIdLst>
  <p:sldSz cx="12192000" cy="6858000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003399"/>
    <a:srgbClr val="FF9933"/>
    <a:srgbClr val="3333CC"/>
    <a:srgbClr val="FF9900"/>
    <a:srgbClr val="292929"/>
    <a:srgbClr val="CFD5EA"/>
    <a:srgbClr val="E9EBF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3" autoAdjust="0"/>
    <p:restoredTop sz="94374" autoAdjust="0"/>
  </p:normalViewPr>
  <p:slideViewPr>
    <p:cSldViewPr snapToGrid="0">
      <p:cViewPr>
        <p:scale>
          <a:sx n="74" d="100"/>
          <a:sy n="74" d="100"/>
        </p:scale>
        <p:origin x="-1746" y="-10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40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45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902075" y="0"/>
            <a:ext cx="29845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1E7F5B10-163B-4738-B56E-3D285D26911F}" type="datetimeFigureOut">
              <a:rPr lang="ru-RU"/>
              <a:pPr/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pPr lvl="0"/>
            <a:endParaRPr lang="x-none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822825"/>
            <a:ext cx="5510213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2" rIns="93145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x-none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517063"/>
            <a:ext cx="2984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2" rIns="93145" bIns="46572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902075" y="9517063"/>
            <a:ext cx="29845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2" rIns="93145" bIns="4657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fld id="{0761894E-FC5B-47A0-A27F-C1CFD068D2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791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CDCA-D21B-4A57-B06B-4F7989080B62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E6D3-3C31-41A3-B0DA-00B4F710E72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EAD33-4834-49A6-AE6D-0043ED304F4F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9ECD-1E86-4158-84B0-B1FAFE3E476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EBD37-C992-470C-831D-A71F4E328E83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3C83-A677-4AF0-9C1A-CE667A58E26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34EC-C5CF-488F-A921-D6EC75A0D8E0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E4B1-53DC-413B-B25F-D0C4CBF37BD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4B92-BCD4-4D2E-BD64-14049A4534D8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96FE-BB98-42A3-95F2-3C9423C46AD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61EB5-5501-444E-BF55-8B814C3BDC2F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05F67-3F7A-4180-8BB0-2EB923C9DC9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3864-B160-47A1-B2BA-D702CC3C2374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E666-D0BD-4B44-9FB7-233C23DC3168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DDC1-7894-4736-BE95-8E688F61A54A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5B96-3BF6-4D22-A70F-891B280AEAB2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0323-087D-425F-BB3A-8B62EEA88B62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C08F-4B06-4F31-AECC-E84DAB8B8CE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B6-5132-4605-A32C-FACD26DD4EC5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56D6-E08A-4BB5-9DE6-07D572A07AC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077F-C3CC-46BD-BE38-6DA17359B79B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DAD35-1DEA-4D02-8A8A-3395394E845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7F2D3A-EB1C-4E70-9552-ACBD13F8F9E6}" type="datetime1">
              <a:rPr lang="x-none"/>
              <a:pPr>
                <a:defRPr/>
              </a:pPr>
              <a:t>17.10.2023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A87E8C-1AE0-4F0C-B412-84F185635124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AFB71-FE3C-457E-A0E0-5B39560B7709}" type="slidenum">
              <a:rPr lang="x-none"/>
              <a:pPr>
                <a:defRPr/>
              </a:pPr>
              <a:t>1</a:t>
            </a:fld>
            <a:endParaRPr lang="x-none"/>
          </a:p>
        </p:txBody>
      </p:sp>
      <p:sp>
        <p:nvSpPr>
          <p:cNvPr id="2" name="Заголовок 1">
            <a:extLst/>
          </p:cNvPr>
          <p:cNvSpPr txBox="1">
            <a:spLocks/>
          </p:cNvSpPr>
          <p:nvPr/>
        </p:nvSpPr>
        <p:spPr>
          <a:xfrm>
            <a:off x="2202287" y="1585369"/>
            <a:ext cx="8062175" cy="3154056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charset="0"/>
              </a:rPr>
              <a:t>ДОСТУПНАЯ СРЕДА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charset="0"/>
              </a:rPr>
              <a:t>ДЛЯ ЛИЦ С ИНВАЛИДНОСТЬЮ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rial" charset="0"/>
              </a:rPr>
              <a:t>В УЧРЕЖДЕНИЯХ ОБРАЗОВАНИЯ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4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8795" y="944742"/>
            <a:ext cx="11101588" cy="1500187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Категории лиц с инвалидностью: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с двигательными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нарушениями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с нарушением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зрения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с нарушением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с нарушением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 с когнитивными (интеллектуальными, умственными) нарушениями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766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545" y="584133"/>
            <a:ext cx="10515600" cy="15001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11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5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12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187" y="0"/>
            <a:ext cx="7772400" cy="33871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20"/>
          <a:stretch/>
        </p:blipFill>
        <p:spPr>
          <a:xfrm>
            <a:off x="1332187" y="2858241"/>
            <a:ext cx="7772400" cy="35259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7759" y="661405"/>
            <a:ext cx="10515600" cy="253255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нвалид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с устойчивыми физическими, психическими, интеллектуальными или сенсорными нарушениями, которые при взаимодействии с различными барьерами могут мешать его полному и эффективному участию в жизни общества наравне с другими людьми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2</a:t>
            </a:fld>
            <a:endParaRPr lang="x-none"/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1100159" y="3788825"/>
            <a:ext cx="10515600" cy="253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Доступная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 качество среды обитания, в том числе транспортных средств, информационной и коммуникационной среды, позволяющие инвалидам осуществлять свои права и участвовать в жизни общества наравне с другими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людьми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092" y="576397"/>
            <a:ext cx="10515600" cy="4381969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1698" y="450761"/>
            <a:ext cx="11055350" cy="578261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Беларусь от 30 июня 2022 г. № 183-З </a:t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правах инвалидов и их социальной интеграции»</a:t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Совета Министров Республики Беларусь от 21 ноября 2022 года № 796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обеспечения доступности для инвалидов объектов социальной, транспортной и производственной инфраструктуры, транспортных средств и оказываемых услуг, оценки уровня их доступности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88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82" y="1056068"/>
            <a:ext cx="10823530" cy="4301544"/>
          </a:xfrm>
        </p:spPr>
        <p:txBody>
          <a:bodyPr/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Объекты социальной инфраструктуры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капитальные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строения (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здания, сооружения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и изолированные помещения, в которых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расположены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государственные органы и иные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оказывающие услуги населению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 том числе сервисные центры операторов и поставщиков услуг электросвязи,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учреждения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социального обслуживания,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организации здравоохранения, культуры, физической культуры и спорта, другие, а также территория, на которой они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расположены.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90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577" y="202911"/>
            <a:ext cx="10913682" cy="453912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7882" y="687165"/>
            <a:ext cx="11513712" cy="6022728"/>
          </a:xfrm>
        </p:spPr>
        <p:txBody>
          <a:bodyPr/>
          <a:lstStyle/>
          <a:p>
            <a:pPr algn="just"/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выделенные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места для стоянки транспортных средств, управляемых инвалидами, а также перевозящих таких инвалидов, детей-инвалидов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тактильная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предупреждающая и направляющая тротуарная плитка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пандусы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непрерывные поручни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расширенные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входные дверные группы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контрастная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маркировка полотен прозрачных дверей и дверных ручек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речевые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информаторы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универсальные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таблички с рельефно-точечным шрифтом Брайля при входе на объект и внутри объекта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электрическая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подъемная платформа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тактильные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кнопка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вызова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обустроенные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санитарно-гигиенические помещения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тактильные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напольные индикаторы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иные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элементы, обустроенные в соответствии с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Правилами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ТНПА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5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34" y="550640"/>
            <a:ext cx="10515600" cy="930431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Доступность объектов оценивается по таким уровням, как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полностью доступный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частично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доступный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2154" y="2052325"/>
            <a:ext cx="10515600" cy="3498469"/>
          </a:xfrm>
        </p:spPr>
        <p:txBody>
          <a:bodyPr/>
          <a:lstStyle/>
          <a:p>
            <a:pPr algn="just"/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частичной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наличие на объекте до трех включительно элементов доступной среды, указанных в Правилах; </a:t>
            </a:r>
          </a:p>
          <a:p>
            <a:pPr algn="just"/>
            <a:r>
              <a:rPr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уровень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наличие на объекте от четырех до шести включительно элементов доступной среды, указанных в Правилах;</a:t>
            </a:r>
          </a:p>
          <a:p>
            <a:pPr algn="just"/>
            <a:r>
              <a:rPr lang="ru-RU" sz="28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высокий уровень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наличие на объекте более шести элементов доступной среды, указанных в Правилах (п.29)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49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2003" y="983379"/>
            <a:ext cx="10515600" cy="375604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Ситуационная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инвалидов, не имеющих возможности самостоятельного передвижения и ориентирования, и оказание им помощи при нахождении на объектах, использовании транспортных средств в целях преодоления барьеров, мешающих доступу к объектам и получению услуг, оказываемым населению, наравне с другими лицами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12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669701"/>
            <a:ext cx="10515600" cy="5419950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процесса оказания ситуационной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определение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закрепление в локальных правовых актах обязанностей работников по оказанию ситуационной помощи;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обучение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работников технике и способам оказания ситуационной помощи, проведение коллективного и (или) индивидуального инструктажа по вопросам организации взаимодействия, культуры общения и оказания помощи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инвалидам;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размещение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о необходимости предварительного сообщения о посещении объекта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инвалидом на официальном сайте учреждения (организации).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1579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6244" y="1262131"/>
            <a:ext cx="10515600" cy="3616906"/>
          </a:xfrm>
        </p:spPr>
        <p:txBody>
          <a:bodyPr/>
          <a:lstStyle/>
          <a:p>
            <a:pPr algn="just"/>
            <a:r>
              <a:rPr lang="ru-RU" sz="32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оказания ситуационной помощи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помощь оказывается с согласия инвалида, после уточнения характера и объема необходимой помощи, порядка её оказания непосредственно с инвалидом и в соответствии с правилами при общении с лицами с учетом структуры инвалидности.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A96FE-BB98-42A3-95F2-3C9423C46ADF}" type="slidenum">
              <a:rPr lang="x-none" smtClean="0"/>
              <a:pPr>
                <a:defRPr/>
              </a:pPr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980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2665</TotalTime>
  <Words>460</Words>
  <Application>Microsoft Office PowerPoint</Application>
  <PresentationFormat>Произвольный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   </vt:lpstr>
      <vt:lpstr>Объекты социальной инфраструктуры - капитальные строения (здания, сооружения) и изолированные помещения, в которых расположены государственные органы и иные организации, оказывающие услуги населению, в том числе сервисные центры операторов и поставщиков услуг электросвязи, учреждения социального обслуживания, образования, организации здравоохранения, культуры, физической культуры и спорта, другие, а также территория, на которой они расположены.</vt:lpstr>
      <vt:lpstr>ДОСТУПНАЯ СРЕДА</vt:lpstr>
      <vt:lpstr>Доступность объектов оценивается по таким уровням, как полностью доступный и частично доступный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ДОШКОЛЬНОЕ ОБРАЗОВАНИЕ</dc:title>
  <dc:creator>Юрий Просмыцкий</dc:creator>
  <cp:lastModifiedBy>Ольга В. Плескацевич</cp:lastModifiedBy>
  <cp:revision>270</cp:revision>
  <cp:lastPrinted>2021-02-05T08:36:00Z</cp:lastPrinted>
  <dcterms:created xsi:type="dcterms:W3CDTF">2021-02-03T05:22:56Z</dcterms:created>
  <dcterms:modified xsi:type="dcterms:W3CDTF">2023-10-17T05:48:04Z</dcterms:modified>
</cp:coreProperties>
</file>