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66" r:id="rId4"/>
    <p:sldId id="268" r:id="rId5"/>
    <p:sldId id="269" r:id="rId6"/>
    <p:sldId id="267"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6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3332DD-E536-459D-BCBF-1012AA28F622}" type="datetimeFigureOut">
              <a:rPr lang="ru-RU" smtClean="0"/>
              <a:t>24.10.2023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8110B-830E-4BBD-ADBA-88390E7049C3}" type="slidenum">
              <a:rPr lang="ru-RU" smtClean="0"/>
              <a:t>‹#›</a:t>
            </a:fld>
            <a:endParaRPr lang="ru-RU"/>
          </a:p>
        </p:txBody>
      </p:sp>
    </p:spTree>
    <p:extLst>
      <p:ext uri="{BB962C8B-B14F-4D97-AF65-F5344CB8AC3E}">
        <p14:creationId xmlns:p14="http://schemas.microsoft.com/office/powerpoint/2010/main" val="398082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Date Placeholder 29"/>
          <p:cNvSpPr>
            <a:spLocks noGrp="1"/>
          </p:cNvSpPr>
          <p:nvPr>
            <p:ph type="dt" sz="half" idx="10"/>
          </p:nvPr>
        </p:nvSpPr>
        <p:spPr/>
        <p:txBody>
          <a:bodyPr/>
          <a:lstStyle/>
          <a:p>
            <a:fld id="{ADE606BF-3EEE-4ED4-91F8-F5208CC2B161}" type="datetimeFigureOut">
              <a:rPr lang="ru-RU" smtClean="0"/>
              <a:pPr/>
              <a:t>24.10.2023</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4885FCB1-0E53-4E82-8A10-678CC1F9762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ADE606BF-3EEE-4ED4-91F8-F5208CC2B161}" type="datetimeFigureOut">
              <a:rPr lang="ru-RU" smtClean="0"/>
              <a:pPr/>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85FCB1-0E53-4E82-8A10-678CC1F9762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ADE606BF-3EEE-4ED4-91F8-F5208CC2B161}" type="datetimeFigureOut">
              <a:rPr lang="ru-RU" smtClean="0"/>
              <a:pPr/>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85FCB1-0E53-4E82-8A10-678CC1F9762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fld id="{ADE606BF-3EEE-4ED4-91F8-F5208CC2B161}" type="datetimeFigureOut">
              <a:rPr lang="ru-RU" smtClean="0"/>
              <a:pPr/>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85FCB1-0E53-4E82-8A10-678CC1F9762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Date Placeholder 3"/>
          <p:cNvSpPr>
            <a:spLocks noGrp="1"/>
          </p:cNvSpPr>
          <p:nvPr>
            <p:ph type="dt" sz="half" idx="10"/>
          </p:nvPr>
        </p:nvSpPr>
        <p:spPr/>
        <p:txBody>
          <a:bodyPr/>
          <a:lstStyle/>
          <a:p>
            <a:fld id="{ADE606BF-3EEE-4ED4-91F8-F5208CC2B161}" type="datetimeFigureOut">
              <a:rPr lang="ru-RU" smtClean="0"/>
              <a:pPr/>
              <a:t>24.10.2023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85FCB1-0E53-4E82-8A10-678CC1F9762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ADE606BF-3EEE-4ED4-91F8-F5208CC2B161}" type="datetimeFigureOut">
              <a:rPr lang="ru-RU" smtClean="0"/>
              <a:pPr/>
              <a:t>24.10.2023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85FCB1-0E53-4E82-8A10-678CC1F9762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Date Placeholder 6"/>
          <p:cNvSpPr>
            <a:spLocks noGrp="1"/>
          </p:cNvSpPr>
          <p:nvPr>
            <p:ph type="dt" sz="half" idx="10"/>
          </p:nvPr>
        </p:nvSpPr>
        <p:spPr/>
        <p:txBody>
          <a:bodyPr/>
          <a:lstStyle/>
          <a:p>
            <a:fld id="{ADE606BF-3EEE-4ED4-91F8-F5208CC2B161}" type="datetimeFigureOut">
              <a:rPr lang="ru-RU" smtClean="0"/>
              <a:pPr/>
              <a:t>24.10.2023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885FCB1-0E53-4E82-8A10-678CC1F9762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Date Placeholder 2"/>
          <p:cNvSpPr>
            <a:spLocks noGrp="1"/>
          </p:cNvSpPr>
          <p:nvPr>
            <p:ph type="dt" sz="half" idx="10"/>
          </p:nvPr>
        </p:nvSpPr>
        <p:spPr/>
        <p:txBody>
          <a:bodyPr/>
          <a:lstStyle/>
          <a:p>
            <a:fld id="{ADE606BF-3EEE-4ED4-91F8-F5208CC2B161}" type="datetimeFigureOut">
              <a:rPr lang="ru-RU" smtClean="0"/>
              <a:pPr/>
              <a:t>24.10.2023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885FCB1-0E53-4E82-8A10-678CC1F9762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606BF-3EEE-4ED4-91F8-F5208CC2B161}" type="datetimeFigureOut">
              <a:rPr lang="ru-RU" smtClean="0"/>
              <a:pPr/>
              <a:t>24.10.2023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885FCB1-0E53-4E82-8A10-678CC1F9762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fld id="{ADE606BF-3EEE-4ED4-91F8-F5208CC2B161}" type="datetimeFigureOut">
              <a:rPr lang="ru-RU" smtClean="0"/>
              <a:pPr/>
              <a:t>24.10.2023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85FCB1-0E53-4E82-8A10-678CC1F9762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Date Placeholder 4"/>
          <p:cNvSpPr>
            <a:spLocks noGrp="1"/>
          </p:cNvSpPr>
          <p:nvPr>
            <p:ph type="dt" sz="half" idx="10"/>
          </p:nvPr>
        </p:nvSpPr>
        <p:spPr/>
        <p:txBody>
          <a:bodyPr/>
          <a:lstStyle/>
          <a:p>
            <a:fld id="{ADE606BF-3EEE-4ED4-91F8-F5208CC2B161}" type="datetimeFigureOut">
              <a:rPr lang="ru-RU" smtClean="0"/>
              <a:pPr/>
              <a:t>24.10.2023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4885FCB1-0E53-4E82-8A10-678CC1F97627}"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DE606BF-3EEE-4ED4-91F8-F5208CC2B161}" type="datetimeFigureOut">
              <a:rPr lang="ru-RU" smtClean="0"/>
              <a:pPr/>
              <a:t>24.10.2023</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885FCB1-0E53-4E82-8A10-678CC1F97627}"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628800"/>
            <a:ext cx="7851648" cy="1828800"/>
          </a:xfrm>
        </p:spPr>
        <p:txBody>
          <a:bodyPr>
            <a:noAutofit/>
          </a:bodyPr>
          <a:lstStyle/>
          <a:p>
            <a:pPr algn="ct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600" dirty="0"/>
              <a:t/>
            </a:r>
            <a:br>
              <a:rPr lang="ru-RU" sz="3600" dirty="0"/>
            </a:br>
            <a:r>
              <a:rPr lang="ru-RU"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Третичная профилактика суицидального поведения подростков</a:t>
            </a:r>
          </a:p>
        </p:txBody>
      </p:sp>
      <p:sp>
        <p:nvSpPr>
          <p:cNvPr id="3" name="Подзаголовок 2"/>
          <p:cNvSpPr>
            <a:spLocks noGrp="1"/>
          </p:cNvSpPr>
          <p:nvPr>
            <p:ph type="subTitle" idx="1"/>
          </p:nvPr>
        </p:nvSpPr>
        <p:spPr>
          <a:xfrm>
            <a:off x="928662" y="4500570"/>
            <a:ext cx="7854696" cy="1752600"/>
          </a:xfrm>
        </p:spPr>
        <p:txBody>
          <a:bodyPr>
            <a:normAutofit lnSpcReduction="10000"/>
          </a:bodyPr>
          <a:lstStyle/>
          <a:p>
            <a:r>
              <a:rPr lang="ru-RU" dirty="0" smtClean="0">
                <a:effectLst>
                  <a:outerShdw blurRad="38100" dist="38100" dir="2700000" algn="tl">
                    <a:srgbClr val="000000">
                      <a:alpha val="43137"/>
                    </a:srgbClr>
                  </a:outerShdw>
                </a:effectLst>
                <a:latin typeface="Times New Roman" pitchFamily="18" charset="0"/>
                <a:cs typeface="Times New Roman" pitchFamily="18" charset="0"/>
              </a:rPr>
              <a:t>Педагог-психолог</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a:p>
            <a:r>
              <a:rPr lang="ru-RU" dirty="0">
                <a:effectLst>
                  <a:outerShdw blurRad="38100" dist="38100" dir="2700000" algn="tl">
                    <a:srgbClr val="000000">
                      <a:alpha val="43137"/>
                    </a:srgbClr>
                  </a:outerShdw>
                </a:effectLst>
                <a:latin typeface="Times New Roman" pitchFamily="18" charset="0"/>
                <a:cs typeface="Times New Roman" pitchFamily="18" charset="0"/>
              </a:rPr>
              <a:t>ГУО «Социально-педагогический центр  Пружанского района»</a:t>
            </a:r>
          </a:p>
          <a:p>
            <a:r>
              <a:rPr lang="ru-RU" dirty="0" err="1">
                <a:effectLst>
                  <a:outerShdw blurRad="38100" dist="38100" dir="2700000" algn="tl">
                    <a:srgbClr val="000000">
                      <a:alpha val="43137"/>
                    </a:srgbClr>
                  </a:outerShdw>
                </a:effectLst>
                <a:latin typeface="Times New Roman" pitchFamily="18" charset="0"/>
                <a:cs typeface="Times New Roman" pitchFamily="18" charset="0"/>
              </a:rPr>
              <a:t>Т.Н.Борисюк</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158799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amond(in)">
                                      <p:cBhvr>
                                        <p:cTn id="10" dur="1000"/>
                                        <p:tgtEl>
                                          <p:spTgt spid="3">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amond(in)">
                                      <p:cBhvr>
                                        <p:cTn id="13" dur="1000"/>
                                        <p:tgtEl>
                                          <p:spTgt spid="3">
                                            <p:txEl>
                                              <p:pRg st="1" end="1"/>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amond(in)">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ownloads\20231023_2048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260648"/>
            <a:ext cx="3168352" cy="553156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dmin\Downloads\20231023_2049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87242"/>
            <a:ext cx="4876132" cy="34654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dmin\Downloads\20231023_2049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5205" y="4005064"/>
            <a:ext cx="2535465" cy="236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188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229600" cy="1143000"/>
          </a:xfrm>
        </p:spPr>
        <p:txBody>
          <a:bodyPr>
            <a:normAutofit fontScale="90000"/>
          </a:bodyPr>
          <a:lstStyle/>
          <a:p>
            <a:pPr algn="ctr"/>
            <a:r>
              <a:rPr lang="ru-RU" sz="2700" b="1" u="sng" dirty="0">
                <a:latin typeface="Times New Roman" pitchFamily="18" charset="0"/>
                <a:cs typeface="Times New Roman" pitchFamily="18" charset="0"/>
              </a:rPr>
              <a:t>ПСИХОЛОГИЧЕСКОЕ УПРАЖНЕНИЕ «12 ДНЕЙ – </a:t>
            </a:r>
            <a:r>
              <a:rPr lang="ru-RU" sz="2700" b="1" u="sng" dirty="0" smtClean="0">
                <a:latin typeface="Times New Roman" pitchFamily="18" charset="0"/>
                <a:cs typeface="Times New Roman" pitchFamily="18" charset="0"/>
              </a:rPr>
              <a:t/>
            </a:r>
            <a:br>
              <a:rPr lang="ru-RU" sz="2700" b="1" u="sng" dirty="0" smtClean="0">
                <a:latin typeface="Times New Roman" pitchFamily="18" charset="0"/>
                <a:cs typeface="Times New Roman" pitchFamily="18" charset="0"/>
              </a:rPr>
            </a:br>
            <a:r>
              <a:rPr lang="ru-RU" sz="2700" b="1" u="sng" dirty="0" smtClean="0">
                <a:latin typeface="Times New Roman" pitchFamily="18" charset="0"/>
                <a:cs typeface="Times New Roman" pitchFamily="18" charset="0"/>
              </a:rPr>
              <a:t>12 </a:t>
            </a:r>
            <a:r>
              <a:rPr lang="ru-RU" sz="2700" b="1" u="sng" dirty="0">
                <a:latin typeface="Times New Roman" pitchFamily="18" charset="0"/>
                <a:cs typeface="Times New Roman" pitchFamily="18" charset="0"/>
              </a:rPr>
              <a:t>СФЕР МОЕЙ ЖИЗНИ»</a:t>
            </a:r>
            <a:r>
              <a:rPr lang="ru-RU" dirty="0"/>
              <a:t/>
            </a:r>
            <a:br>
              <a:rPr lang="ru-RU" dirty="0"/>
            </a:br>
            <a:endParaRPr lang="ru-RU" dirty="0"/>
          </a:p>
        </p:txBody>
      </p:sp>
      <p:sp>
        <p:nvSpPr>
          <p:cNvPr id="3" name="Объект 2"/>
          <p:cNvSpPr>
            <a:spLocks noGrp="1"/>
          </p:cNvSpPr>
          <p:nvPr>
            <p:ph idx="1"/>
          </p:nvPr>
        </p:nvSpPr>
        <p:spPr>
          <a:xfrm>
            <a:off x="251520" y="1412776"/>
            <a:ext cx="8712968" cy="5256584"/>
          </a:xfrm>
        </p:spPr>
        <p:txBody>
          <a:bodyPr>
            <a:normAutofit fontScale="70000" lnSpcReduction="20000"/>
          </a:bodyPr>
          <a:lstStyle/>
          <a:p>
            <a:pPr algn="just"/>
            <a:r>
              <a:rPr lang="ru-RU" b="1" dirty="0">
                <a:latin typeface="Times New Roman" pitchFamily="18" charset="0"/>
                <a:cs typeface="Times New Roman" pitchFamily="18" charset="0"/>
              </a:rPr>
              <a:t>Цель:</a:t>
            </a:r>
            <a:r>
              <a:rPr lang="ru-RU" dirty="0">
                <a:latin typeface="Times New Roman" pitchFamily="18" charset="0"/>
                <a:cs typeface="Times New Roman" pitchFamily="18" charset="0"/>
              </a:rPr>
              <a:t> поиски внутренних и внешних ресурсов, позитивный взгляд в будущее</a:t>
            </a:r>
            <a:r>
              <a:rPr lang="ru-RU" dirty="0" smtClean="0">
                <a:latin typeface="Times New Roman" pitchFamily="18" charset="0"/>
                <a:cs typeface="Times New Roman" pitchFamily="18" charset="0"/>
              </a:rPr>
              <a:t>.</a:t>
            </a:r>
          </a:p>
          <a:p>
            <a:pPr marL="0" indent="0" algn="just">
              <a:buNone/>
            </a:pPr>
            <a:r>
              <a:rPr lang="ru-RU" b="1" dirty="0">
                <a:latin typeface="Times New Roman" pitchFamily="18" charset="0"/>
                <a:cs typeface="Times New Roman" pitchFamily="18" charset="0"/>
              </a:rPr>
              <a:t>Инструкция:</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Каждый день вы пишите «Желание 1», затем «Желание 2» и так далее. Всего 12 желаний. Каждый день по желанию. Старайтесь писать наиболее подробно, с деталями. Формулируйте свои желания в настоящем времени, например:</a:t>
            </a:r>
          </a:p>
          <a:p>
            <a:pPr algn="just"/>
            <a:r>
              <a:rPr lang="ru-RU" dirty="0">
                <a:latin typeface="Times New Roman" pitchFamily="18" charset="0"/>
                <a:cs typeface="Times New Roman" pitchFamily="18" charset="0"/>
              </a:rPr>
              <a:t>«У меня длинные ухоженные волосы, грациозная походка, мягкий голос. Я выгляжу очень женственно и стильно».</a:t>
            </a:r>
          </a:p>
          <a:p>
            <a:pPr algn="just"/>
            <a:r>
              <a:rPr lang="ru-RU" b="1" dirty="0">
                <a:latin typeface="Times New Roman" pitchFamily="18" charset="0"/>
                <a:cs typeface="Times New Roman" pitchFamily="18" charset="0"/>
              </a:rPr>
              <a:t>1 день</a:t>
            </a:r>
            <a:r>
              <a:rPr lang="ru-RU" dirty="0">
                <a:latin typeface="Times New Roman" pitchFamily="18" charset="0"/>
                <a:cs typeface="Times New Roman" pitchFamily="18" charset="0"/>
              </a:rPr>
              <a:t>. Опишите вашу желаемую внешность, стиль, одежду, походку, голос и поведение. Как вас воспринимают люди? Что вы чувствуете, общаясь с людьми? Как вас видят подруги, окружающие мужчины, родители? Какие комплименты они вам говорят? Что вы думаете про себя? О чем вы говорите с людьми, как вы себя преподносите?</a:t>
            </a:r>
          </a:p>
          <a:p>
            <a:pPr algn="just"/>
            <a:r>
              <a:rPr lang="ru-RU" b="1" dirty="0">
                <a:latin typeface="Times New Roman" pitchFamily="18" charset="0"/>
                <a:cs typeface="Times New Roman" pitchFamily="18" charset="0"/>
              </a:rPr>
              <a:t>2 день: </a:t>
            </a:r>
            <a:r>
              <a:rPr lang="ru-RU" dirty="0">
                <a:latin typeface="Times New Roman" pitchFamily="18" charset="0"/>
                <a:cs typeface="Times New Roman" pitchFamily="18" charset="0"/>
              </a:rPr>
              <a:t>Сколько денег вы получаете? Какую работу выполняете? Что вы чувствуете, получая доход от любимого дела? Какую пользу приносит ваш труд людям? Как вы тратите деньги, что вы планируете купить? Куда вы выходите в свет, как вы балуете себя подарками? Что дарят вам любимые люди?</a:t>
            </a:r>
          </a:p>
          <a:p>
            <a:pPr algn="just"/>
            <a:r>
              <a:rPr lang="ru-RU" b="1" dirty="0">
                <a:latin typeface="Times New Roman" pitchFamily="18" charset="0"/>
                <a:cs typeface="Times New Roman" pitchFamily="18" charset="0"/>
              </a:rPr>
              <a:t>3 день</a:t>
            </a:r>
            <a:r>
              <a:rPr lang="ru-RU" dirty="0">
                <a:latin typeface="Times New Roman" pitchFamily="18" charset="0"/>
                <a:cs typeface="Times New Roman" pitchFamily="18" charset="0"/>
              </a:rPr>
              <a:t>. Опишите вашу обыденную жизнь со всеми ее маленькими радостями. Что вы видите, трогаете, о чем общаетесь с соседями. Где вы живете, куда ходите, что видите? Что вы читаете и смотрите в кинотеатре? Какие люди восхищают вас и дарят силу? Вы учитесь или посещаете курсы? В каком состоянии просыпаетесь и в каком засыпаете? Что вас окружает?</a:t>
            </a: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755564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89248"/>
            <a:ext cx="9144000" cy="6768752"/>
          </a:xfrm>
        </p:spPr>
        <p:txBody>
          <a:bodyPr>
            <a:normAutofit fontScale="77500" lnSpcReduction="20000"/>
          </a:bodyPr>
          <a:lstStyle/>
          <a:p>
            <a:pPr algn="just"/>
            <a:r>
              <a:rPr lang="ru-RU" b="1" dirty="0">
                <a:latin typeface="Times New Roman" pitchFamily="18" charset="0"/>
                <a:cs typeface="Times New Roman" pitchFamily="18" charset="0"/>
              </a:rPr>
              <a:t>4 день</a:t>
            </a:r>
            <a:r>
              <a:rPr lang="ru-RU" dirty="0">
                <a:latin typeface="Times New Roman" pitchFamily="18" charset="0"/>
                <a:cs typeface="Times New Roman" pitchFamily="18" charset="0"/>
              </a:rPr>
              <a:t>. Опишите дом, в котором вы живете. Где он находится? Что его окружает? Какая атмосфера рядом с вашим домом? А что внутри? Вы чувствуете себя комфортно дома? С кем вы живете, с кем ужинаете, обедаете, кого приглашаете в гости? Как оформлено ваше жилище, в какой цветовой гамме? Какой ремонт сделан? Какие предметы мебели там стоят? Опишите ваши тактильные ощущения дома? Чего там больше: гладких поверхностей, шершавых? Какие запахи и звуки живут в вашем доме? А что с едой? Что вы едите у себя дома?</a:t>
            </a:r>
          </a:p>
          <a:p>
            <a:pPr algn="just"/>
            <a:r>
              <a:rPr lang="ru-RU" b="1" dirty="0">
                <a:latin typeface="Times New Roman" pitchFamily="18" charset="0"/>
                <a:cs typeface="Times New Roman" pitchFamily="18" charset="0"/>
              </a:rPr>
              <a:t>5 день</a:t>
            </a:r>
            <a:r>
              <a:rPr lang="ru-RU" dirty="0">
                <a:latin typeface="Times New Roman" pitchFamily="18" charset="0"/>
                <a:cs typeface="Times New Roman" pitchFamily="18" charset="0"/>
              </a:rPr>
              <a:t>. У вас есть дети? Сколько их, как они выглядят, какого пола? Как они ведут себя с вами, какие у них характеры? Как вы все вместе проводите время, как развлекаетесь? Каким хобби вы занимаетесь? Опишите эмоции, когда вы что-то творите. Получаете ли вы доход от своего хобби?</a:t>
            </a:r>
          </a:p>
          <a:p>
            <a:pPr algn="just"/>
            <a:r>
              <a:rPr lang="ru-RU" b="1" dirty="0">
                <a:latin typeface="Times New Roman" pitchFamily="18" charset="0"/>
                <a:cs typeface="Times New Roman" pitchFamily="18" charset="0"/>
              </a:rPr>
              <a:t>6 день</a:t>
            </a:r>
            <a:r>
              <a:rPr lang="ru-RU" dirty="0">
                <a:latin typeface="Times New Roman" pitchFamily="18" charset="0"/>
                <a:cs typeface="Times New Roman" pitchFamily="18" charset="0"/>
              </a:rPr>
              <a:t>. Как вы себя чувствуете? Какое настроение преобладает? Что с вашим здоровьем? Опишите ваши физические ощущения. Как вы заботитесь о своем здоровье? Что вы едите? Каким спортом занимаетесь? Много ли вы проводите времени на свежем воздухе, много ли общаетесь в приятной компании людей? Кто вас поддерживает и дает опору в жизни? А что с сексом, какие эмоции он вам дарит? Как работает ваша память, концентрация, справляетесь ли вы с потоком эмоций, умеете ли расслабляться</a:t>
            </a:r>
            <a:r>
              <a:rPr lang="ru-RU" dirty="0" smtClean="0">
                <a:latin typeface="Times New Roman" pitchFamily="18" charset="0"/>
                <a:cs typeface="Times New Roman" pitchFamily="18" charset="0"/>
              </a:rPr>
              <a:t>?</a:t>
            </a:r>
          </a:p>
          <a:p>
            <a:pPr algn="just"/>
            <a:r>
              <a:rPr lang="ru-RU" b="1" dirty="0">
                <a:latin typeface="Times New Roman" pitchFamily="18" charset="0"/>
                <a:cs typeface="Times New Roman" pitchFamily="18" charset="0"/>
              </a:rPr>
              <a:t>7 день</a:t>
            </a:r>
            <a:r>
              <a:rPr lang="ru-RU" dirty="0">
                <a:latin typeface="Times New Roman" pitchFamily="18" charset="0"/>
                <a:cs typeface="Times New Roman" pitchFamily="18" charset="0"/>
              </a:rPr>
              <a:t>. Кто является вашим партнером? Вы живете вместе или отдельно?</a:t>
            </a:r>
          </a:p>
          <a:p>
            <a:pPr algn="just"/>
            <a:r>
              <a:rPr lang="ru-RU" dirty="0">
                <a:latin typeface="Times New Roman" pitchFamily="18" charset="0"/>
                <a:cs typeface="Times New Roman" pitchFamily="18" charset="0"/>
              </a:rPr>
              <a:t>У вас оформлены отношения, или вы предпочитаете свободу? А может, у вас сразу несколько партнеров, и вы выбираете? Как часто вы видите своего любимого человека, как вы проводите время, какие эмоции вы дарите друг другу? Какие знаки внимания оказывает вам ваш партнер, как он вас радует? Вы путешествуете вместе? Куда ходите вместе, что видите?</a:t>
            </a:r>
          </a:p>
          <a:p>
            <a:endParaRPr lang="ru-RU" dirty="0"/>
          </a:p>
          <a:p>
            <a:endParaRPr lang="ru-RU" dirty="0"/>
          </a:p>
        </p:txBody>
      </p:sp>
    </p:spTree>
    <p:extLst>
      <p:ext uri="{BB962C8B-B14F-4D97-AF65-F5344CB8AC3E}">
        <p14:creationId xmlns:p14="http://schemas.microsoft.com/office/powerpoint/2010/main" val="176395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04664"/>
            <a:ext cx="8496944" cy="6264696"/>
          </a:xfrm>
        </p:spPr>
        <p:txBody>
          <a:bodyPr>
            <a:normAutofit fontScale="47500" lnSpcReduction="20000"/>
          </a:bodyPr>
          <a:lstStyle/>
          <a:p>
            <a:pPr algn="just"/>
            <a:r>
              <a:rPr lang="ru-RU" sz="3800" b="1" dirty="0">
                <a:latin typeface="Times New Roman" pitchFamily="18" charset="0"/>
                <a:cs typeface="Times New Roman" pitchFamily="18" charset="0"/>
              </a:rPr>
              <a:t>8 день</a:t>
            </a:r>
            <a:r>
              <a:rPr lang="ru-RU" sz="3800" dirty="0">
                <a:latin typeface="Times New Roman" pitchFamily="18" charset="0"/>
                <a:cs typeface="Times New Roman" pitchFamily="18" charset="0"/>
              </a:rPr>
              <a:t>. Чем вы гордитесь? Какие проблемы в своей жизни вы преодолели? За что вас уважают люди, чем восхищаются? Какие кризисы стали толчком для роста? Что вы нового поняли для себя, как вы относитесь сейчас к людям и ситуациям? Чему именно научила вас жизнь? В чем вы, действительно, эксперт? Чему учатся люди, наблюдая за вами? Какие новые качества вы открыли в себе? Как вы улучшили свою физическую форму, свое здоровье?</a:t>
            </a:r>
          </a:p>
          <a:p>
            <a:pPr algn="just"/>
            <a:r>
              <a:rPr lang="ru-RU" sz="3800" b="1" dirty="0">
                <a:latin typeface="Times New Roman" pitchFamily="18" charset="0"/>
                <a:cs typeface="Times New Roman" pitchFamily="18" charset="0"/>
              </a:rPr>
              <a:t>9 день.</a:t>
            </a:r>
            <a:r>
              <a:rPr lang="ru-RU" sz="3800" dirty="0">
                <a:latin typeface="Times New Roman" pitchFamily="18" charset="0"/>
                <a:cs typeface="Times New Roman" pitchFamily="18" charset="0"/>
              </a:rPr>
              <a:t> Расскажите, где вы живете? Как часто вы путешествуете? Куда ездите, что видите? Какие страны вы уже посетили? Опишите ваши эмоции от возможности путешествовать и знакомиться с новыми культурами. Вы знаете иностранные языки? Какие? В вашем окружении есть интересные люди, которые каждый раз открывают в вас что-то новое? В каком климате вы живете? Какая природа вас окружает?</a:t>
            </a:r>
          </a:p>
          <a:p>
            <a:pPr algn="just"/>
            <a:r>
              <a:rPr lang="ru-RU" sz="3800" b="1" dirty="0">
                <a:latin typeface="Times New Roman" pitchFamily="18" charset="0"/>
                <a:cs typeface="Times New Roman" pitchFamily="18" charset="0"/>
              </a:rPr>
              <a:t>10 день</a:t>
            </a:r>
            <a:r>
              <a:rPr lang="ru-RU" sz="3800" dirty="0">
                <a:latin typeface="Times New Roman" pitchFamily="18" charset="0"/>
                <a:cs typeface="Times New Roman" pitchFamily="18" charset="0"/>
              </a:rPr>
              <a:t>. Ваша работа и предназначение. Опишите ваш рабочий день, во сколько вы встаете, во сколько ложитесь спать? Сколько часов в день вы работаете? Кто ваши коллеги, какие у вас с ними взаимоотношения? Есть ли у вас начальник, или начальник это вы сами? Какие эмоции вы испытываете, посвящая себя любимому делу? Сколько денег вы получаете? Что говорят люди о вашей работе? С чем связано ваша работа? Что конкретно вы делаете?</a:t>
            </a:r>
          </a:p>
          <a:p>
            <a:pPr algn="just"/>
            <a:r>
              <a:rPr lang="ru-RU" sz="3800" b="1" dirty="0">
                <a:latin typeface="Times New Roman" pitchFamily="18" charset="0"/>
                <a:cs typeface="Times New Roman" pitchFamily="18" charset="0"/>
              </a:rPr>
              <a:t>11 день</a:t>
            </a:r>
            <a:r>
              <a:rPr lang="ru-RU" sz="3800" dirty="0">
                <a:latin typeface="Times New Roman" pitchFamily="18" charset="0"/>
                <a:cs typeface="Times New Roman" pitchFamily="18" charset="0"/>
              </a:rPr>
              <a:t>. Опишите ваше окружение. Как вы проводите свое свободное время? Кто ваши друзья, где они живут? Как вы общаетесь с родственниками, как часто их видите? Что вы чувствуете, общаясь со своим ближним кругом, какие эмоции вам дарят эти люди? Вы отмечаете праздники вместе? Вы ездите в путешествия? Возможно, вы работаете вместе?</a:t>
            </a:r>
          </a:p>
          <a:p>
            <a:pPr algn="just"/>
            <a:r>
              <a:rPr lang="ru-RU" sz="3800" b="1" dirty="0">
                <a:latin typeface="Times New Roman" pitchFamily="18" charset="0"/>
                <a:cs typeface="Times New Roman" pitchFamily="18" charset="0"/>
              </a:rPr>
              <a:t>12 день</a:t>
            </a:r>
            <a:r>
              <a:rPr lang="ru-RU" sz="3800" dirty="0">
                <a:latin typeface="Times New Roman" pitchFamily="18" charset="0"/>
                <a:cs typeface="Times New Roman" pitchFamily="18" charset="0"/>
              </a:rPr>
              <a:t>. Вы слушаете себя и свою интуицию? Что вы делаете для мира и для людей? Какая ваша высшая цель? Что вы делаете бескорыстно и с добрыми намерениями? Как мир относится к вам, какие подарки он вам дарит? Что чудесного происходит в вашей жизни? За что вы благодарны судьбе?</a:t>
            </a:r>
          </a:p>
          <a:p>
            <a:endParaRPr lang="ru-RU" dirty="0"/>
          </a:p>
        </p:txBody>
      </p:sp>
    </p:spTree>
    <p:extLst>
      <p:ext uri="{BB962C8B-B14F-4D97-AF65-F5344CB8AC3E}">
        <p14:creationId xmlns:p14="http://schemas.microsoft.com/office/powerpoint/2010/main" val="2582874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229600" cy="1143000"/>
          </a:xfrm>
        </p:spPr>
        <p:txBody>
          <a:bodyPr>
            <a:normAutofit/>
          </a:bodyPr>
          <a:lstStyle/>
          <a:p>
            <a:pPr algn="ctr"/>
            <a:r>
              <a:rPr lang="ru-RU" sz="4000" b="1" dirty="0" smtClean="0">
                <a:latin typeface="Times New Roman" pitchFamily="18" charset="0"/>
                <a:cs typeface="Times New Roman" pitchFamily="18" charset="0"/>
              </a:rPr>
              <a:t>«Рисование двумя руками»</a:t>
            </a:r>
            <a:endParaRPr lang="ru-RU" sz="4000" b="1" dirty="0">
              <a:latin typeface="Times New Roman" pitchFamily="18" charset="0"/>
              <a:cs typeface="Times New Roman" pitchFamily="18" charset="0"/>
            </a:endParaRPr>
          </a:p>
        </p:txBody>
      </p:sp>
      <p:sp>
        <p:nvSpPr>
          <p:cNvPr id="3" name="Объект 2"/>
          <p:cNvSpPr>
            <a:spLocks noGrp="1"/>
          </p:cNvSpPr>
          <p:nvPr>
            <p:ph idx="1"/>
          </p:nvPr>
        </p:nvSpPr>
        <p:spPr>
          <a:xfrm>
            <a:off x="395536" y="1412776"/>
            <a:ext cx="8229600" cy="4389120"/>
          </a:xfrm>
        </p:spPr>
        <p:txBody>
          <a:bodyPr/>
          <a:lstStyle/>
          <a:p>
            <a:pPr marL="0" indent="0" algn="just">
              <a:buNone/>
            </a:pPr>
            <a:r>
              <a:rPr lang="ru-RU" dirty="0" smtClean="0"/>
              <a:t>Ребёнок рисует </a:t>
            </a:r>
            <a:r>
              <a:rPr lang="ru-RU" dirty="0"/>
              <a:t>заданные рисунки двумя руками одновременно.</a:t>
            </a:r>
          </a:p>
          <a:p>
            <a:pPr marL="0" indent="0">
              <a:buNone/>
            </a:pPr>
            <a:endParaRPr lang="ru-RU" dirty="0"/>
          </a:p>
        </p:txBody>
      </p:sp>
      <p:pic>
        <p:nvPicPr>
          <p:cNvPr id="5123" name="Picture 3" descr="C:\Users\Admin\Desktop\g9reOxdfDm3Vfo-hvb1wZOTGxIanpfSdiSwhmId3PP61bSA7T1KooKOtc3nVqnoRXZLsurxIl1tzT7pN1F0rt22H.jpg"/>
          <p:cNvPicPr>
            <a:picLocks noChangeAspect="1" noChangeArrowheads="1"/>
          </p:cNvPicPr>
          <p:nvPr/>
        </p:nvPicPr>
        <p:blipFill rotWithShape="1">
          <a:blip r:embed="rId2">
            <a:extLst>
              <a:ext uri="{28A0092B-C50C-407E-A947-70E740481C1C}">
                <a14:useLocalDpi xmlns:a14="http://schemas.microsoft.com/office/drawing/2010/main" val="0"/>
              </a:ext>
            </a:extLst>
          </a:blip>
          <a:srcRect l="853" t="48694" r="-1651" b="81"/>
          <a:stretch/>
        </p:blipFill>
        <p:spPr bwMode="auto">
          <a:xfrm>
            <a:off x="2493399" y="2420888"/>
            <a:ext cx="3600400"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305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20688"/>
            <a:ext cx="8229600" cy="1143000"/>
          </a:xfrm>
        </p:spPr>
        <p:txBody>
          <a:bodyPr>
            <a:normAutofit fontScale="90000"/>
          </a:bodyPr>
          <a:lstStyle/>
          <a:p>
            <a:pPr algn="ctr"/>
            <a:r>
              <a:rPr lang="ru-RU" sz="2700" b="1" u="sng" dirty="0">
                <a:latin typeface="Times New Roman" pitchFamily="18" charset="0"/>
                <a:cs typeface="Times New Roman" pitchFamily="18" charset="0"/>
              </a:rPr>
              <a:t>ТЕХНИКИ SFBT</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ru-RU" sz="2700" i="1" dirty="0">
                <a:latin typeface="Times New Roman" pitchFamily="18" charset="0"/>
                <a:cs typeface="Times New Roman" pitchFamily="18" charset="0"/>
              </a:rPr>
              <a:t>краткосрочная терапия, ориентированная на </a:t>
            </a:r>
            <a:r>
              <a:rPr lang="ru-RU" sz="2700" i="1" dirty="0" smtClean="0">
                <a:latin typeface="Times New Roman" pitchFamily="18" charset="0"/>
                <a:cs typeface="Times New Roman" pitchFamily="18" charset="0"/>
              </a:rPr>
              <a:t>решение</a:t>
            </a:r>
            <a:r>
              <a:rPr lang="ru-RU" b="1" dirty="0"/>
              <a:t/>
            </a:r>
            <a:br>
              <a:rPr lang="ru-RU" b="1" dirty="0"/>
            </a:br>
            <a:endParaRPr lang="ru-RU" dirty="0"/>
          </a:p>
        </p:txBody>
      </p:sp>
      <p:sp>
        <p:nvSpPr>
          <p:cNvPr id="3" name="Объект 2"/>
          <p:cNvSpPr>
            <a:spLocks noGrp="1"/>
          </p:cNvSpPr>
          <p:nvPr>
            <p:ph idx="1"/>
          </p:nvPr>
        </p:nvSpPr>
        <p:spPr>
          <a:xfrm>
            <a:off x="17837" y="1124744"/>
            <a:ext cx="9144000" cy="5616624"/>
          </a:xfrm>
        </p:spPr>
        <p:txBody>
          <a:bodyPr>
            <a:normAutofit fontScale="47500" lnSpcReduction="20000"/>
          </a:bodyPr>
          <a:lstStyle/>
          <a:p>
            <a:pPr algn="just"/>
            <a:r>
              <a:rPr lang="ru-RU" sz="3400" b="1" dirty="0"/>
              <a:t>Цель:</a:t>
            </a:r>
            <a:r>
              <a:rPr lang="ru-RU" sz="3400" dirty="0"/>
              <a:t> помочь избавиться от негативного взгляда на ситуацию, отыскать свой потенциал и сосредоточиться на нем, помочь позитивно переформулировать трудную ситуацию и по-новому увидеть будущее</a:t>
            </a:r>
            <a:r>
              <a:rPr lang="ru-RU" sz="3400" dirty="0" smtClean="0"/>
              <a:t>.</a:t>
            </a:r>
          </a:p>
          <a:p>
            <a:pPr marL="0" indent="0">
              <a:buNone/>
            </a:pPr>
            <a:r>
              <a:rPr lang="ru-RU" sz="3400" b="1" u="sng" dirty="0" smtClean="0"/>
              <a:t> Упражнение 10 плюсов</a:t>
            </a:r>
            <a:endParaRPr lang="ru-RU" sz="3400" dirty="0" smtClean="0"/>
          </a:p>
          <a:p>
            <a:pPr lvl="0"/>
            <a:r>
              <a:rPr lang="ru-RU" sz="3400" dirty="0" smtClean="0"/>
              <a:t>Написать </a:t>
            </a:r>
            <a:r>
              <a:rPr lang="ru-RU" sz="3400" dirty="0"/>
              <a:t>проблему.</a:t>
            </a:r>
          </a:p>
          <a:p>
            <a:pPr lvl="0"/>
            <a:r>
              <a:rPr lang="ru-RU" sz="3400" dirty="0"/>
              <a:t>Вспомнить похожие ситуации или течение этой проблемы ранее.</a:t>
            </a:r>
          </a:p>
          <a:p>
            <a:pPr lvl="0"/>
            <a:r>
              <a:rPr lang="ru-RU" sz="3400" dirty="0"/>
              <a:t>10 минусов, которые я имею из-за этой проблемы.</a:t>
            </a:r>
          </a:p>
          <a:p>
            <a:pPr lvl="0"/>
            <a:r>
              <a:rPr lang="ru-RU" sz="3400" dirty="0"/>
              <a:t>10 плюсов, которые я имею благодаря этой проблеме.</a:t>
            </a:r>
          </a:p>
          <a:p>
            <a:r>
              <a:rPr lang="ru-RU" sz="3400" dirty="0"/>
              <a:t>Например, десять плюсов:</a:t>
            </a:r>
          </a:p>
          <a:p>
            <a:pPr lvl="0"/>
            <a:r>
              <a:rPr lang="ru-RU" sz="3400" dirty="0"/>
              <a:t>Как эта проблема служит мне?</a:t>
            </a:r>
          </a:p>
          <a:p>
            <a:pPr lvl="0"/>
            <a:r>
              <a:rPr lang="ru-RU" sz="3400" dirty="0"/>
              <a:t>Чего она помогла мне достичь?</a:t>
            </a:r>
          </a:p>
          <a:p>
            <a:pPr lvl="0"/>
            <a:r>
              <a:rPr lang="ru-RU" sz="3400" dirty="0"/>
              <a:t>Что эта проблема помогла предотвратить?</a:t>
            </a:r>
          </a:p>
          <a:p>
            <a:pPr lvl="0"/>
            <a:r>
              <a:rPr lang="ru-RU" sz="3400" dirty="0"/>
              <a:t>Что эта проблема позволяет мне делать?</a:t>
            </a:r>
          </a:p>
          <a:p>
            <a:pPr lvl="0"/>
            <a:r>
              <a:rPr lang="ru-RU" sz="3400" dirty="0"/>
              <a:t>Что эта проблема позволяет мне иметь?</a:t>
            </a:r>
          </a:p>
          <a:p>
            <a:pPr lvl="0"/>
            <a:r>
              <a:rPr lang="ru-RU" sz="3400" dirty="0"/>
              <a:t>Кем эта проблема позволяет мне быть?</a:t>
            </a:r>
          </a:p>
          <a:p>
            <a:pPr lvl="0"/>
            <a:r>
              <a:rPr lang="ru-RU" sz="3400" dirty="0"/>
              <a:t>Какие преимущества у меня есть благодаря этой проблеме?</a:t>
            </a:r>
          </a:p>
          <a:p>
            <a:pPr lvl="0"/>
            <a:r>
              <a:rPr lang="ru-RU" sz="3400" dirty="0"/>
              <a:t>Ставит ли эта проблема других в невыгодное положение?</a:t>
            </a:r>
          </a:p>
          <a:p>
            <a:pPr lvl="0"/>
            <a:r>
              <a:rPr lang="ru-RU" sz="3400" dirty="0"/>
              <a:t>К чему привела эта проблема?</a:t>
            </a:r>
          </a:p>
          <a:p>
            <a:pPr lvl="0"/>
            <a:r>
              <a:rPr lang="ru-RU" sz="3400" dirty="0"/>
              <a:t>Из чего эта проблема меня вывела</a:t>
            </a:r>
          </a:p>
          <a:p>
            <a:pPr lvl="0"/>
            <a:r>
              <a:rPr lang="ru-RU" sz="3400" dirty="0"/>
              <a:t>Мой девиз для решения моей проблемы.</a:t>
            </a:r>
          </a:p>
          <a:p>
            <a:pPr lvl="0"/>
            <a:r>
              <a:rPr lang="ru-RU" sz="3400" dirty="0"/>
              <a:t>Я через пять лет, если эта проблема разрешилась.</a:t>
            </a:r>
          </a:p>
          <a:p>
            <a:pPr lvl="0"/>
            <a:r>
              <a:rPr lang="ru-RU" sz="3400" dirty="0"/>
              <a:t>Я через пять лет, если проблема не разрешилась.</a:t>
            </a:r>
          </a:p>
          <a:p>
            <a:pPr algn="just"/>
            <a:endParaRPr lang="ru-RU" dirty="0"/>
          </a:p>
          <a:p>
            <a:endParaRPr lang="ru-RU" dirty="0"/>
          </a:p>
        </p:txBody>
      </p:sp>
    </p:spTree>
    <p:extLst>
      <p:ext uri="{BB962C8B-B14F-4D97-AF65-F5344CB8AC3E}">
        <p14:creationId xmlns:p14="http://schemas.microsoft.com/office/powerpoint/2010/main" val="3303610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143000"/>
          </a:xfrm>
        </p:spPr>
        <p:txBody>
          <a:bodyPr>
            <a:normAutofit fontScale="90000"/>
          </a:bodyPr>
          <a:lstStyle/>
          <a:p>
            <a:pPr algn="ctr"/>
            <a:r>
              <a:rPr lang="ru-RU" sz="2800" b="1" u="sng" dirty="0">
                <a:latin typeface="Times New Roman" pitchFamily="18" charset="0"/>
                <a:cs typeface="Times New Roman" pitchFamily="18" charset="0"/>
              </a:rPr>
              <a:t>ТЕХНИКА ЧУДА</a:t>
            </a:r>
            <a:r>
              <a:rPr lang="ru-RU" dirty="0"/>
              <a:t/>
            </a:r>
            <a:br>
              <a:rPr lang="ru-RU" dirty="0"/>
            </a:br>
            <a:endParaRPr lang="ru-RU" dirty="0"/>
          </a:p>
        </p:txBody>
      </p:sp>
      <p:sp>
        <p:nvSpPr>
          <p:cNvPr id="3" name="Объект 2"/>
          <p:cNvSpPr>
            <a:spLocks noGrp="1"/>
          </p:cNvSpPr>
          <p:nvPr>
            <p:ph idx="1"/>
          </p:nvPr>
        </p:nvSpPr>
        <p:spPr>
          <a:xfrm>
            <a:off x="467544" y="1340768"/>
            <a:ext cx="8229600" cy="4389120"/>
          </a:xfrm>
        </p:spPr>
        <p:txBody>
          <a:bodyPr>
            <a:normAutofit lnSpcReduction="10000"/>
          </a:bodyPr>
          <a:lstStyle/>
          <a:p>
            <a:pPr algn="just"/>
            <a:r>
              <a:rPr lang="ru-RU" b="1" dirty="0">
                <a:latin typeface="Times New Roman" pitchFamily="18" charset="0"/>
                <a:cs typeface="Times New Roman" pitchFamily="18" charset="0"/>
              </a:rPr>
              <a:t>Цель:</a:t>
            </a:r>
            <a:r>
              <a:rPr lang="ru-RU" dirty="0">
                <a:latin typeface="Times New Roman" pitchFamily="18" charset="0"/>
                <a:cs typeface="Times New Roman" pitchFamily="18" charset="0"/>
              </a:rPr>
              <a:t> повышение уровня жизненного оптимизма, постановка эмоциональной точки в негативной ситуации, позитивное </a:t>
            </a:r>
            <a:r>
              <a:rPr lang="ru-RU" dirty="0" err="1">
                <a:latin typeface="Times New Roman" pitchFamily="18" charset="0"/>
                <a:cs typeface="Times New Roman" pitchFamily="18" charset="0"/>
              </a:rPr>
              <a:t>переформулирование</a:t>
            </a:r>
            <a:r>
              <a:rPr lang="ru-RU" dirty="0">
                <a:latin typeface="Times New Roman" pitchFamily="18" charset="0"/>
                <a:cs typeface="Times New Roman" pitchFamily="18" charset="0"/>
              </a:rPr>
              <a:t> своего будущего</a:t>
            </a:r>
            <a:r>
              <a:rPr lang="ru-RU" dirty="0" smtClean="0">
                <a:latin typeface="Times New Roman" pitchFamily="18" charset="0"/>
                <a:cs typeface="Times New Roman" pitchFamily="18" charset="0"/>
              </a:rPr>
              <a:t>.</a:t>
            </a:r>
          </a:p>
          <a:p>
            <a:pPr algn="just"/>
            <a:r>
              <a:rPr lang="ru-RU" b="1" dirty="0">
                <a:latin typeface="Times New Roman" pitchFamily="18" charset="0"/>
                <a:cs typeface="Times New Roman" pitchFamily="18" charset="0"/>
              </a:rPr>
              <a:t>Инструкция: </a:t>
            </a:r>
            <a:r>
              <a:rPr lang="ru-RU" dirty="0">
                <a:latin typeface="Times New Roman" pitchFamily="18" charset="0"/>
                <a:cs typeface="Times New Roman" pitchFamily="18" charset="0"/>
              </a:rPr>
              <a:t>Опиши, каких </a:t>
            </a:r>
            <a:r>
              <a:rPr lang="ru-RU" dirty="0" smtClean="0">
                <a:latin typeface="Times New Roman" pitchFamily="18" charset="0"/>
                <a:cs typeface="Times New Roman" pitchFamily="18" charset="0"/>
              </a:rPr>
              <a:t>изменений </a:t>
            </a:r>
            <a:r>
              <a:rPr lang="ru-RU" dirty="0">
                <a:latin typeface="Times New Roman" pitchFamily="18" charset="0"/>
                <a:cs typeface="Times New Roman" pitchFamily="18" charset="0"/>
              </a:rPr>
              <a:t>в твоей жизни тебе бы хотелось.</a:t>
            </a:r>
          </a:p>
          <a:p>
            <a:pPr algn="just"/>
            <a:r>
              <a:rPr lang="ru-RU" dirty="0" smtClean="0">
                <a:latin typeface="Times New Roman" pitchFamily="18" charset="0"/>
                <a:cs typeface="Times New Roman" pitchFamily="18" charset="0"/>
              </a:rPr>
              <a:t>П: А </a:t>
            </a:r>
            <a:r>
              <a:rPr lang="ru-RU" dirty="0">
                <a:latin typeface="Times New Roman" pitchFamily="18" charset="0"/>
                <a:cs typeface="Times New Roman" pitchFamily="18" charset="0"/>
              </a:rPr>
              <a:t>теперь представь, что, пока ты спишь, ночью свершилось чудо, и все, о чем мечталось, исполнилось. Ты просыпаешься… и</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П: </a:t>
            </a:r>
            <a:r>
              <a:rPr lang="ru-RU" dirty="0">
                <a:latin typeface="Times New Roman" pitchFamily="18" charset="0"/>
                <a:cs typeface="Times New Roman" pitchFamily="18" charset="0"/>
              </a:rPr>
              <a:t>Как ты поймешь, что свершилось чудо</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Н: </a:t>
            </a:r>
            <a:r>
              <a:rPr lang="ru-RU" i="1" dirty="0" smtClean="0">
                <a:latin typeface="Times New Roman" pitchFamily="18" charset="0"/>
                <a:cs typeface="Times New Roman" pitchFamily="18" charset="0"/>
              </a:rPr>
              <a:t>Наверное, на моем лице появится улыбка…</a:t>
            </a:r>
            <a:endParaRPr lang="ru-RU" i="1" dirty="0">
              <a:latin typeface="Times New Roman" pitchFamily="18" charset="0"/>
              <a:cs typeface="Times New Roman" pitchFamily="18" charset="0"/>
            </a:endParaRPr>
          </a:p>
          <a:p>
            <a:pPr algn="just"/>
            <a:endParaRPr lang="ru-RU" dirty="0" smtClean="0"/>
          </a:p>
          <a:p>
            <a:pPr algn="just"/>
            <a:endParaRPr lang="ru-RU" dirty="0"/>
          </a:p>
          <a:p>
            <a:pPr algn="just"/>
            <a:endParaRPr lang="ru-RU" dirty="0"/>
          </a:p>
          <a:p>
            <a:endParaRPr lang="ru-RU" dirty="0"/>
          </a:p>
        </p:txBody>
      </p:sp>
    </p:spTree>
    <p:extLst>
      <p:ext uri="{BB962C8B-B14F-4D97-AF65-F5344CB8AC3E}">
        <p14:creationId xmlns:p14="http://schemas.microsoft.com/office/powerpoint/2010/main" val="942810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8229600" cy="5616624"/>
          </a:xfrm>
        </p:spPr>
        <p:txBody>
          <a:bodyPr>
            <a:normAutofit fontScale="92500" lnSpcReduction="10000"/>
          </a:bodyPr>
          <a:lstStyle/>
          <a:p>
            <a:pPr algn="just"/>
            <a:r>
              <a:rPr lang="ru-RU" dirty="0" smtClean="0">
                <a:latin typeface="Times New Roman" pitchFamily="18" charset="0"/>
                <a:cs typeface="Times New Roman" pitchFamily="18" charset="0"/>
              </a:rPr>
              <a:t>П: </a:t>
            </a:r>
            <a:r>
              <a:rPr lang="ru-RU" dirty="0">
                <a:latin typeface="Times New Roman" pitchFamily="18" charset="0"/>
                <a:cs typeface="Times New Roman" pitchFamily="18" charset="0"/>
              </a:rPr>
              <a:t>Как ты теперь будешь себя вести?</a:t>
            </a:r>
          </a:p>
          <a:p>
            <a:pPr algn="just"/>
            <a:r>
              <a:rPr lang="ru-RU" dirty="0" smtClean="0">
                <a:latin typeface="Times New Roman" pitchFamily="18" charset="0"/>
                <a:cs typeface="Times New Roman" pitchFamily="18" charset="0"/>
              </a:rPr>
              <a:t>Н: </a:t>
            </a:r>
            <a:r>
              <a:rPr lang="ru-RU" i="1" dirty="0" smtClean="0">
                <a:latin typeface="Times New Roman" pitchFamily="18" charset="0"/>
                <a:cs typeface="Times New Roman" pitchFamily="18" charset="0"/>
              </a:rPr>
              <a:t>Улыбаться, веселиться</a:t>
            </a:r>
          </a:p>
          <a:p>
            <a:pPr algn="just"/>
            <a:r>
              <a:rPr lang="ru-RU" dirty="0" smtClean="0">
                <a:latin typeface="Times New Roman" pitchFamily="18" charset="0"/>
                <a:cs typeface="Times New Roman" pitchFamily="18" charset="0"/>
              </a:rPr>
              <a:t>П: Как пройдет твое утро?</a:t>
            </a:r>
          </a:p>
          <a:p>
            <a:pPr algn="just"/>
            <a:r>
              <a:rPr lang="ru-RU" dirty="0" smtClean="0">
                <a:latin typeface="Times New Roman" pitchFamily="18" charset="0"/>
                <a:cs typeface="Times New Roman" pitchFamily="18" charset="0"/>
              </a:rPr>
              <a:t>Н: </a:t>
            </a:r>
            <a:r>
              <a:rPr lang="ru-RU" i="1" dirty="0" smtClean="0">
                <a:latin typeface="Times New Roman" pitchFamily="18" charset="0"/>
                <a:cs typeface="Times New Roman" pitchFamily="18" charset="0"/>
              </a:rPr>
              <a:t>Не так, как обычно. Мама меня разбудит поцелуем, приготовит мне завтрак, я поем, и уходя в школу, мама обязательно меня поцелует в щёчку.</a:t>
            </a:r>
          </a:p>
          <a:p>
            <a:pPr algn="just"/>
            <a:r>
              <a:rPr lang="ru-RU" dirty="0" smtClean="0">
                <a:latin typeface="Times New Roman" pitchFamily="18" charset="0"/>
                <a:cs typeface="Times New Roman" pitchFamily="18" charset="0"/>
              </a:rPr>
              <a:t>П: Что </a:t>
            </a:r>
            <a:r>
              <a:rPr lang="ru-RU" dirty="0">
                <a:latin typeface="Times New Roman" pitchFamily="18" charset="0"/>
                <a:cs typeface="Times New Roman" pitchFamily="18" charset="0"/>
              </a:rPr>
              <a:t>ты будешь делать</a:t>
            </a:r>
            <a:r>
              <a:rPr lang="ru-RU" dirty="0" smtClean="0">
                <a:latin typeface="Times New Roman" pitchFamily="18" charset="0"/>
                <a:cs typeface="Times New Roman" pitchFamily="18" charset="0"/>
              </a:rPr>
              <a:t>?</a:t>
            </a:r>
          </a:p>
          <a:p>
            <a:pPr algn="just"/>
            <a:r>
              <a:rPr lang="ru-RU" i="1" dirty="0" smtClean="0">
                <a:latin typeface="Times New Roman" pitchFamily="18" charset="0"/>
                <a:cs typeface="Times New Roman" pitchFamily="18" charset="0"/>
              </a:rPr>
              <a:t>Н: Не поверю своим глазам, что всё это происходит со мной</a:t>
            </a:r>
          </a:p>
          <a:p>
            <a:pPr algn="just"/>
            <a:r>
              <a:rPr lang="ru-RU" dirty="0" smtClean="0">
                <a:latin typeface="Times New Roman" pitchFamily="18" charset="0"/>
                <a:cs typeface="Times New Roman" pitchFamily="18" charset="0"/>
              </a:rPr>
              <a:t>П: Как будешь выглядеть?</a:t>
            </a:r>
          </a:p>
          <a:p>
            <a:pPr algn="just"/>
            <a:r>
              <a:rPr lang="ru-RU" i="1" dirty="0" smtClean="0">
                <a:latin typeface="Times New Roman" pitchFamily="18" charset="0"/>
                <a:cs typeface="Times New Roman" pitchFamily="18" charset="0"/>
              </a:rPr>
              <a:t>Н: В этот день мне захочется выглядеть особенно красиво, ну, т.е., максимально ухоженно, слегка накрасив глаза, надушившись самыми вкусными духами.</a:t>
            </a:r>
          </a:p>
          <a:p>
            <a:pPr algn="just"/>
            <a:r>
              <a:rPr lang="ru-RU" dirty="0" smtClean="0">
                <a:latin typeface="Times New Roman" pitchFamily="18" charset="0"/>
                <a:cs typeface="Times New Roman" pitchFamily="18" charset="0"/>
              </a:rPr>
              <a:t>П: Как </a:t>
            </a:r>
            <a:r>
              <a:rPr lang="ru-RU" dirty="0">
                <a:latin typeface="Times New Roman" pitchFamily="18" charset="0"/>
                <a:cs typeface="Times New Roman" pitchFamily="18" charset="0"/>
              </a:rPr>
              <a:t>близкие люди поймут, что с тобой утром произошло чудо?</a:t>
            </a:r>
          </a:p>
          <a:p>
            <a:pPr algn="just"/>
            <a:endParaRPr lang="ru-RU" i="1" dirty="0">
              <a:latin typeface="Times New Roman" pitchFamily="18" charset="0"/>
              <a:cs typeface="Times New Roman" pitchFamily="18" charset="0"/>
            </a:endParaRPr>
          </a:p>
          <a:p>
            <a:pPr algn="just"/>
            <a:endParaRPr lang="ru-RU" i="1" dirty="0">
              <a:latin typeface="Times New Roman" pitchFamily="18" charset="0"/>
              <a:cs typeface="Times New Roman" pitchFamily="18" charset="0"/>
            </a:endParaRPr>
          </a:p>
          <a:p>
            <a:pPr algn="just"/>
            <a:endParaRPr lang="ru-RU" i="1" dirty="0" smtClean="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28212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980728"/>
            <a:ext cx="8301608" cy="5472608"/>
          </a:xfrm>
        </p:spPr>
        <p:txBody>
          <a:bodyPr/>
          <a:lstStyle/>
          <a:p>
            <a:pPr algn="just"/>
            <a:r>
              <a:rPr lang="ru-RU" i="1" dirty="0" smtClean="0">
                <a:latin typeface="Times New Roman" pitchFamily="18" charset="0"/>
                <a:cs typeface="Times New Roman" pitchFamily="18" charset="0"/>
              </a:rPr>
              <a:t>Н: Я снова стану улыбаться, буду такой, как я была пол года назад.</a:t>
            </a:r>
          </a:p>
          <a:p>
            <a:pPr algn="just"/>
            <a:r>
              <a:rPr lang="ru-RU" dirty="0" smtClean="0">
                <a:latin typeface="Times New Roman" pitchFamily="18" charset="0"/>
                <a:cs typeface="Times New Roman" pitchFamily="18" charset="0"/>
              </a:rPr>
              <a:t>П: </a:t>
            </a:r>
            <a:r>
              <a:rPr lang="ru-RU" dirty="0">
                <a:latin typeface="Times New Roman" pitchFamily="18" charset="0"/>
                <a:cs typeface="Times New Roman" pitchFamily="18" charset="0"/>
              </a:rPr>
              <a:t>Как это поймут твои друзья? Одноклассники?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Н: </a:t>
            </a:r>
            <a:r>
              <a:rPr lang="ru-RU" i="1" dirty="0" smtClean="0">
                <a:latin typeface="Times New Roman" pitchFamily="18" charset="0"/>
                <a:cs typeface="Times New Roman" pitchFamily="18" charset="0"/>
              </a:rPr>
              <a:t>Мне захочется, как и раньше пойти с ними гулять, смеяться на переменах.</a:t>
            </a:r>
          </a:p>
          <a:p>
            <a:pPr marL="0" indent="0" algn="just">
              <a:buNone/>
            </a:pPr>
            <a:r>
              <a:rPr lang="ru-RU" dirty="0">
                <a:latin typeface="Times New Roman" pitchFamily="18" charset="0"/>
                <a:cs typeface="Times New Roman" pitchFamily="18" charset="0"/>
              </a:rPr>
              <a:t>Описать пошаговые действия и эмоции  как можно подробнее, по всем каналам восприятия: вкус, цвет, звучание,  что  это на ощупь, чувства и ощущения</a:t>
            </a:r>
            <a:r>
              <a:rPr lang="ru-RU">
                <a:latin typeface="Times New Roman" pitchFamily="18" charset="0"/>
                <a:cs typeface="Times New Roman" pitchFamily="18" charset="0"/>
              </a:rPr>
              <a:t>, </a:t>
            </a:r>
            <a:r>
              <a:rPr lang="ru-RU" smtClean="0">
                <a:latin typeface="Times New Roman" pitchFamily="18" charset="0"/>
                <a:cs typeface="Times New Roman" pitchFamily="18" charset="0"/>
              </a:rPr>
              <a:t>подробно.</a:t>
            </a:r>
            <a:endParaRPr lang="ru-RU" dirty="0">
              <a:latin typeface="Times New Roman" pitchFamily="18" charset="0"/>
              <a:cs typeface="Times New Roman" pitchFamily="18" charset="0"/>
            </a:endParaRPr>
          </a:p>
          <a:p>
            <a:pPr marL="0" indent="0" algn="just">
              <a:buNone/>
            </a:pPr>
            <a:endParaRPr lang="ru-RU" i="1"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429313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r>
              <a:rPr lang="ru-RU" sz="7200" dirty="0">
                <a:solidFill>
                  <a:srgbClr val="002060"/>
                </a:solidFill>
                <a:effectLst>
                  <a:outerShdw blurRad="38100" dist="38100" dir="2700000" algn="tl">
                    <a:srgbClr val="000000">
                      <a:alpha val="43137"/>
                    </a:srgbClr>
                  </a:outerShdw>
                </a:effectLst>
              </a:rPr>
              <a:t>СПАСИБО </a:t>
            </a:r>
          </a:p>
          <a:p>
            <a:pPr algn="ctr">
              <a:buNone/>
            </a:pPr>
            <a:r>
              <a:rPr lang="ru-RU" sz="7200" dirty="0">
                <a:solidFill>
                  <a:srgbClr val="002060"/>
                </a:solidFill>
                <a:effectLst>
                  <a:outerShdw blurRad="38100" dist="38100" dir="2700000" algn="tl">
                    <a:srgbClr val="000000">
                      <a:alpha val="43137"/>
                    </a:srgbClr>
                  </a:outerShdw>
                </a:effectLst>
              </a:rPr>
              <a:t>ЗА ВНИМАНИЕ!</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
                                        <p:tgtEl>
                                          <p:spTgt spid="3">
                                            <p:txEl>
                                              <p:pRg st="0" end="0"/>
                                            </p:txEl>
                                          </p:spTgt>
                                        </p:tgtEl>
                                      </p:cBhvr>
                                    </p:animEffect>
                                    <p:anim calcmode="lin" valueType="num">
                                      <p:cBhvr>
                                        <p:cTn id="8" dur="2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
                                        <p:tgtEl>
                                          <p:spTgt spid="3">
                                            <p:txEl>
                                              <p:pRg st="1" end="1"/>
                                            </p:txEl>
                                          </p:spTgt>
                                        </p:tgtEl>
                                      </p:cBhvr>
                                    </p:animEffect>
                                    <p:anim calcmode="lin" valueType="num">
                                      <p:cBhvr>
                                        <p:cTn id="15" dur="2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7" dur="300" decel="50000" fill="hold">
                                          <p:stCondLst>
                                            <p:cond delay="2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300" decel="50000" fill="hold">
                                          <p:stCondLst>
                                            <p:cond delay="2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229600" cy="1143000"/>
          </a:xfrm>
        </p:spPr>
        <p:txBody>
          <a:bodyPr>
            <a:normAutofit/>
          </a:bodyPr>
          <a:lstStyle/>
          <a:p>
            <a:r>
              <a:rPr lang="ru-RU" b="1" dirty="0"/>
              <a:t>Виды профилактики суицида</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709698527"/>
              </p:ext>
            </p:extLst>
          </p:nvPr>
        </p:nvGraphicFramePr>
        <p:xfrm>
          <a:off x="323527" y="1412777"/>
          <a:ext cx="8424936" cy="4276100"/>
        </p:xfrm>
        <a:graphic>
          <a:graphicData uri="http://schemas.openxmlformats.org/drawingml/2006/table">
            <a:tbl>
              <a:tblPr firstRow="1" firstCol="1" bandRow="1">
                <a:tableStyleId>{5940675A-B579-460E-94D1-54222C63F5DA}</a:tableStyleId>
              </a:tblPr>
              <a:tblGrid>
                <a:gridCol w="2808312">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576063">
                <a:tc>
                  <a:txBody>
                    <a:bodyPr/>
                    <a:lstStyle/>
                    <a:p>
                      <a:pPr>
                        <a:lnSpc>
                          <a:spcPts val="1680"/>
                        </a:lnSpc>
                        <a:spcAft>
                          <a:spcPts val="1200"/>
                        </a:spcAft>
                      </a:pPr>
                      <a:r>
                        <a:rPr lang="ru-RU" sz="1500" dirty="0">
                          <a:effectLst/>
                        </a:rPr>
                        <a:t>Виды</a:t>
                      </a:r>
                      <a:endParaRPr lang="ru-RU" sz="1100" dirty="0">
                        <a:effectLst/>
                        <a:latin typeface="Calibri"/>
                        <a:ea typeface="Calibri"/>
                        <a:cs typeface="Times New Roman"/>
                      </a:endParaRPr>
                    </a:p>
                  </a:txBody>
                  <a:tcPr marL="76200" marR="76200" marT="76200" marB="76200" anchor="ctr"/>
                </a:tc>
                <a:tc>
                  <a:txBody>
                    <a:bodyPr/>
                    <a:lstStyle/>
                    <a:p>
                      <a:pPr>
                        <a:lnSpc>
                          <a:spcPts val="1680"/>
                        </a:lnSpc>
                        <a:spcAft>
                          <a:spcPts val="1200"/>
                        </a:spcAft>
                      </a:pPr>
                      <a:r>
                        <a:rPr lang="ru-RU" sz="1500">
                          <a:effectLst/>
                        </a:rPr>
                        <a:t>Адресат</a:t>
                      </a:r>
                      <a:endParaRPr lang="ru-RU" sz="1100">
                        <a:effectLst/>
                        <a:latin typeface="Calibri"/>
                        <a:ea typeface="Calibri"/>
                        <a:cs typeface="Times New Roman"/>
                      </a:endParaRPr>
                    </a:p>
                  </a:txBody>
                  <a:tcPr marL="76200" marR="76200" marT="76200" marB="76200" anchor="ctr"/>
                </a:tc>
                <a:tc>
                  <a:txBody>
                    <a:bodyPr/>
                    <a:lstStyle/>
                    <a:p>
                      <a:pPr>
                        <a:lnSpc>
                          <a:spcPts val="1680"/>
                        </a:lnSpc>
                        <a:spcAft>
                          <a:spcPts val="1200"/>
                        </a:spcAft>
                      </a:pPr>
                      <a:r>
                        <a:rPr lang="ru-RU" sz="1500">
                          <a:effectLst/>
                        </a:rPr>
                        <a:t>Цели</a:t>
                      </a:r>
                      <a:endParaRPr lang="ru-RU" sz="1100">
                        <a:effectLst/>
                        <a:latin typeface="Calibri"/>
                        <a:ea typeface="Calibri"/>
                        <a:cs typeface="Times New Roman"/>
                      </a:endParaRPr>
                    </a:p>
                  </a:txBody>
                  <a:tcPr marL="76200" marR="76200" marT="76200" marB="76200" anchor="ctr"/>
                </a:tc>
                <a:extLst>
                  <a:ext uri="{0D108BD9-81ED-4DB2-BD59-A6C34878D82A}">
                    <a16:rowId xmlns:a16="http://schemas.microsoft.com/office/drawing/2014/main" val="10000"/>
                  </a:ext>
                </a:extLst>
              </a:tr>
              <a:tr h="1584176">
                <a:tc>
                  <a:txBody>
                    <a:bodyPr/>
                    <a:lstStyle/>
                    <a:p>
                      <a:pPr>
                        <a:lnSpc>
                          <a:spcPts val="1680"/>
                        </a:lnSpc>
                        <a:spcAft>
                          <a:spcPts val="1200"/>
                        </a:spcAft>
                      </a:pPr>
                      <a:r>
                        <a:rPr lang="ru-RU" sz="1500" dirty="0">
                          <a:effectLst/>
                        </a:rPr>
                        <a:t>Первичная</a:t>
                      </a:r>
                      <a:endParaRPr lang="ru-RU" sz="1100" dirty="0">
                        <a:effectLst/>
                        <a:latin typeface="Calibri"/>
                        <a:ea typeface="Calibri"/>
                        <a:cs typeface="Times New Roman"/>
                      </a:endParaRPr>
                    </a:p>
                  </a:txBody>
                  <a:tcPr marL="76200" marR="76200" marT="76200" marB="76200" anchor="ctr"/>
                </a:tc>
                <a:tc>
                  <a:txBody>
                    <a:bodyPr/>
                    <a:lstStyle/>
                    <a:p>
                      <a:pPr>
                        <a:lnSpc>
                          <a:spcPts val="1920"/>
                        </a:lnSpc>
                        <a:spcAft>
                          <a:spcPts val="0"/>
                        </a:spcAft>
                      </a:pPr>
                      <a:r>
                        <a:rPr lang="ru-RU" sz="1500">
                          <a:effectLst/>
                        </a:rPr>
                        <a:t>Все дети и подростки</a:t>
                      </a:r>
                      <a:endParaRPr lang="ru-RU" sz="1100">
                        <a:effectLst/>
                        <a:latin typeface="Calibri"/>
                        <a:ea typeface="Calibri"/>
                        <a:cs typeface="Times New Roman"/>
                      </a:endParaRPr>
                    </a:p>
                  </a:txBody>
                  <a:tcPr marL="76200" marR="76200" marT="76200" marB="76200" anchor="ctr"/>
                </a:tc>
                <a:tc>
                  <a:txBody>
                    <a:bodyPr/>
                    <a:lstStyle/>
                    <a:p>
                      <a:pPr>
                        <a:lnSpc>
                          <a:spcPts val="1920"/>
                        </a:lnSpc>
                        <a:spcAft>
                          <a:spcPts val="0"/>
                        </a:spcAft>
                      </a:pPr>
                      <a:r>
                        <a:rPr lang="ru-RU" sz="1500">
                          <a:effectLst/>
                        </a:rPr>
                        <a:t>Развитие умений и навыков, которые необходимы, чтобы строить свою жизнь и справляться с кризисными ситуациями; снижение факторов риска.</a:t>
                      </a:r>
                      <a:endParaRPr lang="ru-RU" sz="1100">
                        <a:effectLst/>
                        <a:latin typeface="Calibri"/>
                        <a:ea typeface="Calibri"/>
                        <a:cs typeface="Times New Roman"/>
                      </a:endParaRPr>
                    </a:p>
                  </a:txBody>
                  <a:tcPr marL="76200" marR="76200" marT="76200" marB="76200" anchor="ctr"/>
                </a:tc>
                <a:extLst>
                  <a:ext uri="{0D108BD9-81ED-4DB2-BD59-A6C34878D82A}">
                    <a16:rowId xmlns:a16="http://schemas.microsoft.com/office/drawing/2014/main" val="10001"/>
                  </a:ext>
                </a:extLst>
              </a:tr>
              <a:tr h="1650193">
                <a:tc>
                  <a:txBody>
                    <a:bodyPr/>
                    <a:lstStyle/>
                    <a:p>
                      <a:pPr>
                        <a:lnSpc>
                          <a:spcPts val="1680"/>
                        </a:lnSpc>
                        <a:spcAft>
                          <a:spcPts val="1200"/>
                        </a:spcAft>
                      </a:pPr>
                      <a:r>
                        <a:rPr lang="ru-RU" sz="1500" dirty="0">
                          <a:effectLst/>
                        </a:rPr>
                        <a:t>Вторичная</a:t>
                      </a:r>
                      <a:endParaRPr lang="ru-RU" sz="1100" dirty="0">
                        <a:effectLst/>
                        <a:latin typeface="Calibri"/>
                        <a:ea typeface="Calibri"/>
                        <a:cs typeface="Times New Roman"/>
                      </a:endParaRPr>
                    </a:p>
                  </a:txBody>
                  <a:tcPr marL="76200" marR="76200" marT="76200" marB="76200" anchor="ctr"/>
                </a:tc>
                <a:tc>
                  <a:txBody>
                    <a:bodyPr/>
                    <a:lstStyle/>
                    <a:p>
                      <a:pPr>
                        <a:lnSpc>
                          <a:spcPts val="1920"/>
                        </a:lnSpc>
                        <a:spcAft>
                          <a:spcPts val="0"/>
                        </a:spcAft>
                      </a:pPr>
                      <a:r>
                        <a:rPr lang="ru-RU" sz="1500">
                          <a:effectLst/>
                        </a:rPr>
                        <a:t>Подростки «группы риска»</a:t>
                      </a:r>
                      <a:endParaRPr lang="ru-RU" sz="1100">
                        <a:effectLst/>
                        <a:latin typeface="Calibri"/>
                        <a:ea typeface="Calibri"/>
                        <a:cs typeface="Times New Roman"/>
                      </a:endParaRPr>
                    </a:p>
                  </a:txBody>
                  <a:tcPr marL="76200" marR="76200" marT="76200" marB="76200" anchor="ctr"/>
                </a:tc>
                <a:tc>
                  <a:txBody>
                    <a:bodyPr/>
                    <a:lstStyle/>
                    <a:p>
                      <a:pPr>
                        <a:lnSpc>
                          <a:spcPts val="1920"/>
                        </a:lnSpc>
                        <a:spcAft>
                          <a:spcPts val="0"/>
                        </a:spcAft>
                      </a:pPr>
                      <a:r>
                        <a:rPr lang="ru-RU" sz="1500">
                          <a:effectLst/>
                        </a:rPr>
                        <a:t>Раннее выявление подростков «группы риска» и работа с ними в целях разрешения кризисной ситуации и предотвращения суицида.</a:t>
                      </a:r>
                      <a:endParaRPr lang="ru-RU" sz="1100">
                        <a:effectLst/>
                        <a:latin typeface="Calibri"/>
                        <a:ea typeface="Calibri"/>
                        <a:cs typeface="Times New Roman"/>
                      </a:endParaRPr>
                    </a:p>
                  </a:txBody>
                  <a:tcPr marL="76200" marR="76200" marT="76200" marB="76200" anchor="ctr"/>
                </a:tc>
                <a:extLst>
                  <a:ext uri="{0D108BD9-81ED-4DB2-BD59-A6C34878D82A}">
                    <a16:rowId xmlns:a16="http://schemas.microsoft.com/office/drawing/2014/main" val="10002"/>
                  </a:ext>
                </a:extLst>
              </a:tr>
              <a:tr h="449644">
                <a:tc>
                  <a:txBody>
                    <a:bodyPr/>
                    <a:lstStyle/>
                    <a:p>
                      <a:pPr>
                        <a:lnSpc>
                          <a:spcPts val="1680"/>
                        </a:lnSpc>
                        <a:spcAft>
                          <a:spcPts val="1200"/>
                        </a:spcAft>
                      </a:pPr>
                      <a:r>
                        <a:rPr lang="ru-RU" sz="1500" dirty="0">
                          <a:effectLst/>
                        </a:rPr>
                        <a:t>Третичная</a:t>
                      </a:r>
                      <a:endParaRPr lang="ru-RU" sz="1100" dirty="0">
                        <a:effectLst/>
                        <a:latin typeface="Calibri"/>
                        <a:ea typeface="Calibri"/>
                        <a:cs typeface="Times New Roman"/>
                      </a:endParaRPr>
                    </a:p>
                  </a:txBody>
                  <a:tcPr marL="76200" marR="76200" marT="76200" marB="76200" anchor="ctr"/>
                </a:tc>
                <a:tc>
                  <a:txBody>
                    <a:bodyPr/>
                    <a:lstStyle/>
                    <a:p>
                      <a:pPr>
                        <a:lnSpc>
                          <a:spcPts val="1920"/>
                        </a:lnSpc>
                        <a:spcAft>
                          <a:spcPts val="0"/>
                        </a:spcAft>
                      </a:pPr>
                      <a:r>
                        <a:rPr lang="ru-RU" sz="1500">
                          <a:effectLst/>
                        </a:rPr>
                        <a:t>Суициденты</a:t>
                      </a:r>
                      <a:endParaRPr lang="ru-RU" sz="1100">
                        <a:effectLst/>
                        <a:latin typeface="Calibri"/>
                        <a:ea typeface="Calibri"/>
                        <a:cs typeface="Times New Roman"/>
                      </a:endParaRPr>
                    </a:p>
                  </a:txBody>
                  <a:tcPr marL="76200" marR="76200" marT="76200" marB="76200" anchor="ctr"/>
                </a:tc>
                <a:tc>
                  <a:txBody>
                    <a:bodyPr/>
                    <a:lstStyle/>
                    <a:p>
                      <a:pPr>
                        <a:lnSpc>
                          <a:spcPts val="1920"/>
                        </a:lnSpc>
                        <a:spcAft>
                          <a:spcPts val="0"/>
                        </a:spcAft>
                      </a:pPr>
                      <a:r>
                        <a:rPr lang="ru-RU" sz="1500" dirty="0">
                          <a:effectLst/>
                        </a:rPr>
                        <a:t>Профилактика рецидива.</a:t>
                      </a:r>
                      <a:endParaRPr lang="ru-RU" sz="1100" dirty="0">
                        <a:effectLst/>
                        <a:latin typeface="Calibri"/>
                        <a:ea typeface="Calibri"/>
                        <a:cs typeface="Times New Roman"/>
                      </a:endParaRPr>
                    </a:p>
                  </a:txBody>
                  <a:tcPr marL="76200" marR="76200" marT="76200" marB="7620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49320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1143000"/>
          </a:xfrm>
        </p:spPr>
        <p:txBody>
          <a:bodyPr>
            <a:normAutofit fontScale="90000"/>
          </a:bodyPr>
          <a:lstStyle/>
          <a:p>
            <a:pPr algn="ctr"/>
            <a:r>
              <a:rPr lang="ru-RU" sz="3100" b="1" dirty="0"/>
              <a:t>ТЕХНИКИ РАБОТЫ С </a:t>
            </a:r>
            <a:r>
              <a:rPr lang="ru-RU" sz="3100" b="1" dirty="0" smtClean="0"/>
              <a:t>НЕСОВЕРШЕННОЛЕТНИМИ, СКЛОННЫМИ </a:t>
            </a:r>
            <a:r>
              <a:rPr lang="ru-RU" sz="3100" b="1" dirty="0"/>
              <a:t>К СУИЦИДАЛЬНОМУ ПОВЕДЕНИЮ</a:t>
            </a:r>
            <a:r>
              <a:rPr lang="ru-RU" dirty="0"/>
              <a:t/>
            </a:r>
            <a:br>
              <a:rPr lang="ru-RU" dirty="0"/>
            </a:br>
            <a:endParaRPr lang="ru-RU" dirty="0"/>
          </a:p>
        </p:txBody>
      </p:sp>
      <p:sp>
        <p:nvSpPr>
          <p:cNvPr id="3" name="Объект 2"/>
          <p:cNvSpPr>
            <a:spLocks noGrp="1"/>
          </p:cNvSpPr>
          <p:nvPr>
            <p:ph idx="1"/>
          </p:nvPr>
        </p:nvSpPr>
        <p:spPr>
          <a:xfrm>
            <a:off x="323528" y="1556792"/>
            <a:ext cx="8424936" cy="5184576"/>
          </a:xfrm>
        </p:spPr>
        <p:txBody>
          <a:bodyPr>
            <a:normAutofit fontScale="77500" lnSpcReduction="20000"/>
          </a:bodyPr>
          <a:lstStyle/>
          <a:p>
            <a:r>
              <a:rPr lang="ru-RU" sz="2400" b="1" u="sng" dirty="0"/>
              <a:t>КВАДРАТ ДЕКАРТА. Техника принятия решений.</a:t>
            </a:r>
            <a:endParaRPr lang="ru-RU" sz="2400" dirty="0"/>
          </a:p>
          <a:p>
            <a:pPr marL="0" indent="0">
              <a:buNone/>
            </a:pPr>
            <a:r>
              <a:rPr lang="ru-RU" sz="2400" b="1" dirty="0"/>
              <a:t>Цель:</a:t>
            </a:r>
            <a:r>
              <a:rPr lang="ru-RU" sz="2400" dirty="0"/>
              <a:t> анализ вариантов разрешений кризисной ситуации, выбор оптимального варианта.</a:t>
            </a:r>
          </a:p>
          <a:p>
            <a:r>
              <a:rPr lang="ru-RU" sz="2400" dirty="0" smtClean="0"/>
              <a:t>Суть заключается в том, что нужно рассмотреть ситуацию, </a:t>
            </a:r>
            <a:r>
              <a:rPr lang="ru-RU" sz="2400" dirty="0"/>
              <a:t>ответив на 4 вопроса:</a:t>
            </a:r>
            <a:br>
              <a:rPr lang="ru-RU" sz="2400" dirty="0"/>
            </a:br>
            <a:r>
              <a:rPr lang="ru-RU" sz="2400" dirty="0"/>
              <a:t/>
            </a:r>
            <a:br>
              <a:rPr lang="ru-RU" sz="2400" dirty="0"/>
            </a:br>
            <a:r>
              <a:rPr lang="ru-RU" sz="2400" b="1" dirty="0"/>
              <a:t>1. Что будет, если это произойдет?  </a:t>
            </a:r>
            <a:r>
              <a:rPr lang="ru-RU" sz="2400" dirty="0"/>
              <a:t>Что я получу, плюсы и минусы от этого.</a:t>
            </a:r>
            <a:br>
              <a:rPr lang="ru-RU" sz="2400" dirty="0"/>
            </a:br>
            <a:r>
              <a:rPr lang="ru-RU" sz="2400" dirty="0"/>
              <a:t/>
            </a:r>
            <a:br>
              <a:rPr lang="ru-RU" sz="2400" dirty="0"/>
            </a:br>
            <a:r>
              <a:rPr lang="ru-RU" sz="2400" b="1" dirty="0"/>
              <a:t>2. Что будет, если это не произойдет? </a:t>
            </a:r>
            <a:r>
              <a:rPr lang="ru-RU" sz="2400" dirty="0"/>
              <a:t>Все останется так, как было, плюсы и минусы от неполучения желаемого.</a:t>
            </a:r>
            <a:br>
              <a:rPr lang="ru-RU" sz="2400" dirty="0"/>
            </a:br>
            <a:r>
              <a:rPr lang="ru-RU" sz="2400" dirty="0"/>
              <a:t/>
            </a:r>
            <a:br>
              <a:rPr lang="ru-RU" sz="2400" dirty="0"/>
            </a:br>
            <a:r>
              <a:rPr lang="ru-RU" sz="2400" b="1" dirty="0"/>
              <a:t>3. Чего НЕ будет, если это произойдет? </a:t>
            </a:r>
            <a:r>
              <a:rPr lang="ru-RU" sz="2400" dirty="0"/>
              <a:t>Минусы и плюсы от получения желаемого.</a:t>
            </a:r>
            <a:br>
              <a:rPr lang="ru-RU" sz="2400" dirty="0"/>
            </a:br>
            <a:r>
              <a:rPr lang="ru-RU" sz="2400" dirty="0"/>
              <a:t/>
            </a:r>
            <a:br>
              <a:rPr lang="ru-RU" sz="2400" dirty="0"/>
            </a:br>
            <a:r>
              <a:rPr lang="ru-RU" sz="2400" b="1" dirty="0"/>
              <a:t>4. Чего НЕ будет, если это НЕ произойдет? </a:t>
            </a:r>
            <a:r>
              <a:rPr lang="ru-RU" sz="2400" dirty="0"/>
              <a:t>Минусы от неполучения желаемого. С этим вопросом будьте внимательны, потому что мозг захочет проигнорировать двойное отрицание. И ответы могут быть похожи на ответы первого вопроса. Не допускайте этого.</a:t>
            </a:r>
            <a:br>
              <a:rPr lang="ru-RU" sz="2400" dirty="0"/>
            </a:br>
            <a:endParaRPr lang="ru-RU" sz="2400" dirty="0"/>
          </a:p>
          <a:p>
            <a:pPr marL="0" indent="0">
              <a:buNone/>
            </a:pPr>
            <a:endParaRPr lang="ru-RU" sz="2400" dirty="0"/>
          </a:p>
          <a:p>
            <a:pPr marL="0" indent="0">
              <a:buNone/>
            </a:pPr>
            <a:endParaRPr lang="ru-RU" dirty="0"/>
          </a:p>
          <a:p>
            <a:endParaRPr lang="ru-RU" dirty="0"/>
          </a:p>
        </p:txBody>
      </p:sp>
    </p:spTree>
    <p:extLst>
      <p:ext uri="{BB962C8B-B14F-4D97-AF65-F5344CB8AC3E}">
        <p14:creationId xmlns:p14="http://schemas.microsoft.com/office/powerpoint/2010/main" val="2994382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266"/>
            <a:ext cx="8229600" cy="1143000"/>
          </a:xfrm>
        </p:spPr>
        <p:txBody>
          <a:bodyPr/>
          <a:lstStyle/>
          <a:p>
            <a:pPr algn="ctr"/>
            <a:r>
              <a:rPr lang="ru-RU" dirty="0" smtClean="0">
                <a:latin typeface="Times New Roman" pitchFamily="18" charset="0"/>
                <a:cs typeface="Times New Roman" pitchFamily="18" charset="0"/>
              </a:rPr>
              <a:t>Квадрат Декарта</a:t>
            </a:r>
            <a:endParaRPr lang="ru-RU"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86581381"/>
              </p:ext>
            </p:extLst>
          </p:nvPr>
        </p:nvGraphicFramePr>
        <p:xfrm>
          <a:off x="395536" y="1408962"/>
          <a:ext cx="4608512" cy="2539362"/>
        </p:xfrm>
        <a:graphic>
          <a:graphicData uri="http://schemas.openxmlformats.org/drawingml/2006/table">
            <a:tbl>
              <a:tblPr firstRow="1" firstCol="1" bandRow="1">
                <a:tableStyleId>{5940675A-B579-460E-94D1-54222C63F5DA}</a:tableStyleId>
              </a:tblPr>
              <a:tblGrid>
                <a:gridCol w="2276494">
                  <a:extLst>
                    <a:ext uri="{9D8B030D-6E8A-4147-A177-3AD203B41FA5}">
                      <a16:colId xmlns:a16="http://schemas.microsoft.com/office/drawing/2014/main" val="20000"/>
                    </a:ext>
                  </a:extLst>
                </a:gridCol>
                <a:gridCol w="2332018">
                  <a:extLst>
                    <a:ext uri="{9D8B030D-6E8A-4147-A177-3AD203B41FA5}">
                      <a16:colId xmlns:a16="http://schemas.microsoft.com/office/drawing/2014/main" val="20001"/>
                    </a:ext>
                  </a:extLst>
                </a:gridCol>
              </a:tblGrid>
              <a:tr h="1313470">
                <a:tc>
                  <a:txBody>
                    <a:bodyPr/>
                    <a:lstStyle/>
                    <a:p>
                      <a:pPr algn="ctr">
                        <a:lnSpc>
                          <a:spcPct val="115000"/>
                        </a:lnSpc>
                        <a:spcAft>
                          <a:spcPts val="0"/>
                        </a:spcAft>
                      </a:pPr>
                      <a:r>
                        <a:rPr lang="ru-RU" sz="2000" dirty="0">
                          <a:effectLst/>
                          <a:latin typeface="Times New Roman" pitchFamily="18" charset="0"/>
                          <a:cs typeface="Times New Roman" pitchFamily="18" charset="0"/>
                        </a:rPr>
                        <a:t>Что случится,</a:t>
                      </a:r>
                    </a:p>
                    <a:p>
                      <a:pPr algn="ctr">
                        <a:lnSpc>
                          <a:spcPct val="115000"/>
                        </a:lnSpc>
                        <a:spcAft>
                          <a:spcPts val="0"/>
                        </a:spcAft>
                      </a:pPr>
                      <a:r>
                        <a:rPr lang="ru-RU" sz="2000" dirty="0">
                          <a:effectLst/>
                          <a:latin typeface="Times New Roman" pitchFamily="18" charset="0"/>
                          <a:cs typeface="Times New Roman" pitchFamily="18" charset="0"/>
                        </a:rPr>
                        <a:t>если это произойдет?</a:t>
                      </a:r>
                      <a:endParaRPr lang="ru-RU" sz="2000" dirty="0">
                        <a:effectLst/>
                        <a:latin typeface="Times New Roman" pitchFamily="18" charset="0"/>
                        <a:ea typeface="Times New Roman"/>
                        <a:cs typeface="Times New Roman" pitchFamily="18" charset="0"/>
                      </a:endParaRPr>
                    </a:p>
                  </a:txBody>
                  <a:tcPr marL="47625" marR="47625" marT="47625" marB="47625" anchor="ctr"/>
                </a:tc>
                <a:tc>
                  <a:txBody>
                    <a:bodyPr/>
                    <a:lstStyle/>
                    <a:p>
                      <a:pPr algn="ctr">
                        <a:lnSpc>
                          <a:spcPct val="115000"/>
                        </a:lnSpc>
                        <a:spcAft>
                          <a:spcPts val="0"/>
                        </a:spcAft>
                      </a:pPr>
                      <a:r>
                        <a:rPr lang="ru-RU" sz="2000" dirty="0">
                          <a:effectLst/>
                          <a:latin typeface="Times New Roman" pitchFamily="18" charset="0"/>
                          <a:cs typeface="Times New Roman" pitchFamily="18" charset="0"/>
                        </a:rPr>
                        <a:t>Что случится, если это</a:t>
                      </a:r>
                    </a:p>
                    <a:p>
                      <a:pPr algn="ctr">
                        <a:lnSpc>
                          <a:spcPct val="115000"/>
                        </a:lnSpc>
                        <a:spcAft>
                          <a:spcPts val="0"/>
                        </a:spcAft>
                      </a:pPr>
                      <a:r>
                        <a:rPr lang="ru-RU" sz="2000" b="1" dirty="0">
                          <a:effectLst/>
                          <a:latin typeface="Times New Roman" pitchFamily="18" charset="0"/>
                          <a:cs typeface="Times New Roman" pitchFamily="18" charset="0"/>
                        </a:rPr>
                        <a:t>НЕ</a:t>
                      </a:r>
                      <a:r>
                        <a:rPr lang="ru-RU" sz="2000" dirty="0">
                          <a:effectLst/>
                          <a:latin typeface="Times New Roman" pitchFamily="18" charset="0"/>
                          <a:cs typeface="Times New Roman" pitchFamily="18" charset="0"/>
                        </a:rPr>
                        <a:t> произойдет?</a:t>
                      </a:r>
                      <a:endParaRPr lang="ru-RU" sz="2000" dirty="0">
                        <a:effectLst/>
                        <a:latin typeface="Times New Roman" pitchFamily="18" charset="0"/>
                        <a:ea typeface="Times New Roman"/>
                        <a:cs typeface="Times New Roman" pitchFamily="18" charset="0"/>
                      </a:endParaRPr>
                    </a:p>
                  </a:txBody>
                  <a:tcPr marL="47625" marR="47625" marT="47625" marB="47625" anchor="ctr"/>
                </a:tc>
                <a:extLst>
                  <a:ext uri="{0D108BD9-81ED-4DB2-BD59-A6C34878D82A}">
                    <a16:rowId xmlns:a16="http://schemas.microsoft.com/office/drawing/2014/main" val="10000"/>
                  </a:ext>
                </a:extLst>
              </a:tr>
              <a:tr h="1225892">
                <a:tc>
                  <a:txBody>
                    <a:bodyPr/>
                    <a:lstStyle/>
                    <a:p>
                      <a:pPr algn="ctr">
                        <a:lnSpc>
                          <a:spcPct val="115000"/>
                        </a:lnSpc>
                        <a:spcAft>
                          <a:spcPts val="0"/>
                        </a:spcAft>
                      </a:pPr>
                      <a:r>
                        <a:rPr lang="ru-RU" sz="2000" dirty="0">
                          <a:effectLst/>
                          <a:latin typeface="Times New Roman" pitchFamily="18" charset="0"/>
                          <a:cs typeface="Times New Roman" pitchFamily="18" charset="0"/>
                        </a:rPr>
                        <a:t>Чего </a:t>
                      </a:r>
                      <a:r>
                        <a:rPr lang="ru-RU" sz="2000" b="1" dirty="0">
                          <a:effectLst/>
                          <a:latin typeface="Times New Roman" pitchFamily="18" charset="0"/>
                          <a:cs typeface="Times New Roman" pitchFamily="18" charset="0"/>
                        </a:rPr>
                        <a:t>НЕ</a:t>
                      </a:r>
                      <a:r>
                        <a:rPr lang="ru-RU" sz="2000" dirty="0">
                          <a:effectLst/>
                          <a:latin typeface="Times New Roman" pitchFamily="18" charset="0"/>
                          <a:cs typeface="Times New Roman" pitchFamily="18" charset="0"/>
                        </a:rPr>
                        <a:t> случится,</a:t>
                      </a:r>
                    </a:p>
                    <a:p>
                      <a:pPr algn="ctr">
                        <a:lnSpc>
                          <a:spcPct val="115000"/>
                        </a:lnSpc>
                        <a:spcAft>
                          <a:spcPts val="0"/>
                        </a:spcAft>
                      </a:pPr>
                      <a:r>
                        <a:rPr lang="ru-RU" sz="2000" dirty="0">
                          <a:effectLst/>
                          <a:latin typeface="Times New Roman" pitchFamily="18" charset="0"/>
                          <a:cs typeface="Times New Roman" pitchFamily="18" charset="0"/>
                        </a:rPr>
                        <a:t>если это произойдет?</a:t>
                      </a:r>
                      <a:endParaRPr lang="ru-RU" sz="2000" dirty="0">
                        <a:effectLst/>
                        <a:latin typeface="Times New Roman" pitchFamily="18" charset="0"/>
                        <a:ea typeface="Times New Roman"/>
                        <a:cs typeface="Times New Roman" pitchFamily="18" charset="0"/>
                      </a:endParaRPr>
                    </a:p>
                  </a:txBody>
                  <a:tcPr marL="47625" marR="47625" marT="47625" marB="47625" anchor="ctr"/>
                </a:tc>
                <a:tc>
                  <a:txBody>
                    <a:bodyPr/>
                    <a:lstStyle/>
                    <a:p>
                      <a:pPr algn="ctr">
                        <a:lnSpc>
                          <a:spcPct val="115000"/>
                        </a:lnSpc>
                        <a:spcAft>
                          <a:spcPts val="0"/>
                        </a:spcAft>
                      </a:pPr>
                      <a:r>
                        <a:rPr lang="ru-RU" sz="2000" dirty="0">
                          <a:effectLst/>
                          <a:latin typeface="Times New Roman" pitchFamily="18" charset="0"/>
                          <a:cs typeface="Times New Roman" pitchFamily="18" charset="0"/>
                        </a:rPr>
                        <a:t>Чего </a:t>
                      </a:r>
                      <a:r>
                        <a:rPr lang="ru-RU" sz="2000" b="1" dirty="0">
                          <a:effectLst/>
                          <a:latin typeface="Times New Roman" pitchFamily="18" charset="0"/>
                          <a:cs typeface="Times New Roman" pitchFamily="18" charset="0"/>
                        </a:rPr>
                        <a:t>НЕ</a:t>
                      </a:r>
                      <a:r>
                        <a:rPr lang="ru-RU" sz="2000" dirty="0">
                          <a:effectLst/>
                          <a:latin typeface="Times New Roman" pitchFamily="18" charset="0"/>
                          <a:cs typeface="Times New Roman" pitchFamily="18" charset="0"/>
                        </a:rPr>
                        <a:t> случится,</a:t>
                      </a:r>
                    </a:p>
                    <a:p>
                      <a:pPr algn="ctr">
                        <a:lnSpc>
                          <a:spcPct val="115000"/>
                        </a:lnSpc>
                        <a:spcAft>
                          <a:spcPts val="0"/>
                        </a:spcAft>
                      </a:pPr>
                      <a:r>
                        <a:rPr lang="ru-RU" sz="2000" dirty="0">
                          <a:effectLst/>
                          <a:latin typeface="Times New Roman" pitchFamily="18" charset="0"/>
                          <a:cs typeface="Times New Roman" pitchFamily="18" charset="0"/>
                        </a:rPr>
                        <a:t>если это</a:t>
                      </a:r>
                    </a:p>
                    <a:p>
                      <a:pPr algn="ctr">
                        <a:lnSpc>
                          <a:spcPct val="115000"/>
                        </a:lnSpc>
                        <a:spcAft>
                          <a:spcPts val="0"/>
                        </a:spcAft>
                      </a:pPr>
                      <a:r>
                        <a:rPr lang="ru-RU" sz="2000" b="1" dirty="0">
                          <a:effectLst/>
                          <a:latin typeface="Times New Roman" pitchFamily="18" charset="0"/>
                          <a:cs typeface="Times New Roman" pitchFamily="18" charset="0"/>
                        </a:rPr>
                        <a:t>НЕ</a:t>
                      </a:r>
                      <a:r>
                        <a:rPr lang="ru-RU" sz="2000" dirty="0">
                          <a:effectLst/>
                          <a:latin typeface="Times New Roman" pitchFamily="18" charset="0"/>
                          <a:cs typeface="Times New Roman" pitchFamily="18" charset="0"/>
                        </a:rPr>
                        <a:t> произойдет?</a:t>
                      </a:r>
                      <a:endParaRPr lang="ru-RU" sz="2000" dirty="0">
                        <a:effectLst/>
                        <a:latin typeface="Times New Roman" pitchFamily="18" charset="0"/>
                        <a:ea typeface="Times New Roman"/>
                        <a:cs typeface="Times New Roman" pitchFamily="18" charset="0"/>
                      </a:endParaRPr>
                    </a:p>
                  </a:txBody>
                  <a:tcPr marL="47625" marR="47625" marT="47625" marB="47625" anchor="ctr"/>
                </a:tc>
                <a:extLst>
                  <a:ext uri="{0D108BD9-81ED-4DB2-BD59-A6C34878D82A}">
                    <a16:rowId xmlns:a16="http://schemas.microsoft.com/office/drawing/2014/main" val="10001"/>
                  </a:ext>
                </a:extLst>
              </a:tr>
            </a:tbl>
          </a:graphicData>
        </a:graphic>
      </p:graphicFrame>
      <p:pic>
        <p:nvPicPr>
          <p:cNvPr id="1025" name="Picture 1" descr="C:\Users\Admin\Downloads\20231023_2023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316808"/>
            <a:ext cx="3744417" cy="526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465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052736"/>
            <a:ext cx="8229600" cy="1143000"/>
          </a:xfrm>
        </p:spPr>
        <p:txBody>
          <a:bodyPr>
            <a:normAutofit fontScale="90000"/>
          </a:bodyPr>
          <a:lstStyle/>
          <a:p>
            <a:pPr algn="ctr"/>
            <a:r>
              <a:rPr lang="ru-RU" sz="3600" b="1" u="sng" dirty="0" smtClean="0">
                <a:latin typeface="Times New Roman" pitchFamily="18" charset="0"/>
                <a:cs typeface="Times New Roman" pitchFamily="18" charset="0"/>
              </a:rPr>
              <a:t/>
            </a:r>
            <a:br>
              <a:rPr lang="ru-RU" sz="3600" b="1" u="sng" dirty="0" smtClean="0">
                <a:latin typeface="Times New Roman" pitchFamily="18" charset="0"/>
                <a:cs typeface="Times New Roman" pitchFamily="18" charset="0"/>
              </a:rPr>
            </a:br>
            <a:r>
              <a:rPr lang="ru-RU" sz="3600" b="1" u="sng" dirty="0">
                <a:latin typeface="Times New Roman" pitchFamily="18" charset="0"/>
                <a:cs typeface="Times New Roman" pitchFamily="18" charset="0"/>
              </a:rPr>
              <a:t/>
            </a:r>
            <a:br>
              <a:rPr lang="ru-RU" sz="3600" b="1" u="sng" dirty="0">
                <a:latin typeface="Times New Roman" pitchFamily="18" charset="0"/>
                <a:cs typeface="Times New Roman" pitchFamily="18" charset="0"/>
              </a:rPr>
            </a:br>
            <a:r>
              <a:rPr lang="ru-RU" sz="3600" b="1" u="sng" dirty="0" smtClean="0">
                <a:latin typeface="Times New Roman" pitchFamily="18" charset="0"/>
                <a:cs typeface="Times New Roman" pitchFamily="18" charset="0"/>
              </a:rPr>
              <a:t/>
            </a:r>
            <a:br>
              <a:rPr lang="ru-RU" sz="3600" b="1" u="sng" dirty="0" smtClean="0">
                <a:latin typeface="Times New Roman" pitchFamily="18" charset="0"/>
                <a:cs typeface="Times New Roman" pitchFamily="18" charset="0"/>
              </a:rPr>
            </a:br>
            <a:r>
              <a:rPr lang="ru-RU" sz="3600" b="1" u="sng" dirty="0">
                <a:latin typeface="Times New Roman" pitchFamily="18" charset="0"/>
                <a:cs typeface="Times New Roman" pitchFamily="18" charset="0"/>
              </a:rPr>
              <a:t/>
            </a:r>
            <a:br>
              <a:rPr lang="ru-RU" sz="3600" b="1" u="sng" dirty="0">
                <a:latin typeface="Times New Roman" pitchFamily="18" charset="0"/>
                <a:cs typeface="Times New Roman" pitchFamily="18" charset="0"/>
              </a:rPr>
            </a:br>
            <a:r>
              <a:rPr lang="ru-RU" sz="3600" b="1" u="sng" dirty="0" smtClean="0">
                <a:latin typeface="Times New Roman" pitchFamily="18" charset="0"/>
                <a:cs typeface="Times New Roman" pitchFamily="18" charset="0"/>
              </a:rPr>
              <a:t/>
            </a:r>
            <a:br>
              <a:rPr lang="ru-RU" sz="3600" b="1" u="sng" dirty="0" smtClean="0">
                <a:latin typeface="Times New Roman" pitchFamily="18" charset="0"/>
                <a:cs typeface="Times New Roman" pitchFamily="18" charset="0"/>
              </a:rPr>
            </a:br>
            <a:r>
              <a:rPr lang="ru-RU" sz="3600" b="1" u="sng" dirty="0">
                <a:latin typeface="Times New Roman" pitchFamily="18" charset="0"/>
                <a:cs typeface="Times New Roman" pitchFamily="18" charset="0"/>
              </a:rPr>
              <a:t/>
            </a:r>
            <a:br>
              <a:rPr lang="ru-RU" sz="3600" b="1" u="sng" dirty="0">
                <a:latin typeface="Times New Roman" pitchFamily="18" charset="0"/>
                <a:cs typeface="Times New Roman" pitchFamily="18" charset="0"/>
              </a:rPr>
            </a:br>
            <a:r>
              <a:rPr lang="ru-RU" sz="3600" b="1" u="sng" dirty="0" smtClean="0">
                <a:latin typeface="Times New Roman" pitchFamily="18" charset="0"/>
                <a:cs typeface="Times New Roman" pitchFamily="18" charset="0"/>
              </a:rPr>
              <a:t/>
            </a:r>
            <a:br>
              <a:rPr lang="ru-RU" sz="3600" b="1" u="sng" dirty="0" smtClean="0">
                <a:latin typeface="Times New Roman" pitchFamily="18" charset="0"/>
                <a:cs typeface="Times New Roman" pitchFamily="18" charset="0"/>
              </a:rPr>
            </a:br>
            <a:r>
              <a:rPr lang="ru-RU" sz="2700" b="1" u="sng" dirty="0" smtClean="0">
                <a:latin typeface="Times New Roman" pitchFamily="18" charset="0"/>
                <a:cs typeface="Times New Roman" pitchFamily="18" charset="0"/>
              </a:rPr>
              <a:t>ТЕХНИКА</a:t>
            </a:r>
            <a:r>
              <a:rPr lang="ru-RU" sz="2700" b="1" u="sng" dirty="0">
                <a:latin typeface="Times New Roman" pitchFamily="18" charset="0"/>
                <a:cs typeface="Times New Roman" pitchFamily="18" charset="0"/>
              </a:rPr>
              <a:t> </a:t>
            </a:r>
            <a:r>
              <a:rPr lang="ru-RU" sz="2700" b="1" u="sng" dirty="0" smtClean="0">
                <a:latin typeface="Times New Roman" pitchFamily="18" charset="0"/>
                <a:cs typeface="Times New Roman" pitchFamily="18" charset="0"/>
              </a:rPr>
              <a:t>ПЕРЕПРОСМОТРА</a:t>
            </a:r>
            <a:r>
              <a:rPr lang="ru-RU" sz="2700" b="1" u="sng" dirty="0">
                <a:latin typeface="Times New Roman" pitchFamily="18" charset="0"/>
                <a:cs typeface="Times New Roman" pitchFamily="18" charset="0"/>
              </a:rPr>
              <a:t>  </a:t>
            </a:r>
            <a:r>
              <a:rPr lang="ru-RU" sz="2700" b="1" u="sng" dirty="0" smtClean="0">
                <a:latin typeface="Times New Roman" pitchFamily="18" charset="0"/>
                <a:cs typeface="Times New Roman" pitchFamily="18" charset="0"/>
              </a:rPr>
              <a:t/>
            </a:r>
            <a:br>
              <a:rPr lang="ru-RU" sz="2700" b="1" u="sng" dirty="0" smtClean="0">
                <a:latin typeface="Times New Roman" pitchFamily="18" charset="0"/>
                <a:cs typeface="Times New Roman" pitchFamily="18" charset="0"/>
              </a:rPr>
            </a:br>
            <a:r>
              <a:rPr lang="ru-RU" sz="2700" b="1" u="sng" dirty="0" smtClean="0">
                <a:latin typeface="Times New Roman" pitchFamily="18" charset="0"/>
                <a:cs typeface="Times New Roman" pitchFamily="18" charset="0"/>
              </a:rPr>
              <a:t>ЛИЧНОЙ</a:t>
            </a:r>
            <a:r>
              <a:rPr lang="ru-RU" sz="2700" b="1" u="sng" dirty="0">
                <a:latin typeface="Times New Roman" pitchFamily="18" charset="0"/>
                <a:cs typeface="Times New Roman" pitchFamily="18" charset="0"/>
              </a:rPr>
              <a:t> </a:t>
            </a:r>
            <a:r>
              <a:rPr lang="ru-RU" sz="2700" b="1" u="sng" dirty="0" smtClean="0">
                <a:latin typeface="Times New Roman" pitchFamily="18" charset="0"/>
                <a:cs typeface="Times New Roman" pitchFamily="18" charset="0"/>
              </a:rPr>
              <a:t>ИСТОРИИ</a:t>
            </a:r>
            <a:r>
              <a:rPr lang="ru-RU" dirty="0"/>
              <a:t/>
            </a:r>
            <a:br>
              <a:rPr lang="ru-RU" dirty="0"/>
            </a:br>
            <a:endParaRPr lang="ru-RU" dirty="0"/>
          </a:p>
        </p:txBody>
      </p:sp>
      <p:sp>
        <p:nvSpPr>
          <p:cNvPr id="3" name="Объект 2"/>
          <p:cNvSpPr>
            <a:spLocks noGrp="1"/>
          </p:cNvSpPr>
          <p:nvPr>
            <p:ph idx="1"/>
          </p:nvPr>
        </p:nvSpPr>
        <p:spPr>
          <a:xfrm>
            <a:off x="323528" y="1628800"/>
            <a:ext cx="8640960" cy="5112568"/>
          </a:xfrm>
        </p:spPr>
        <p:txBody>
          <a:bodyPr>
            <a:normAutofit fontScale="85000" lnSpcReduction="20000"/>
          </a:bodyPr>
          <a:lstStyle/>
          <a:p>
            <a:pPr algn="just"/>
            <a:r>
              <a:rPr lang="ru-RU" b="1" dirty="0"/>
              <a:t>Цель:</a:t>
            </a:r>
            <a:r>
              <a:rPr lang="ru-RU" dirty="0"/>
              <a:t> позитивный пересмотр негативных ситуаций</a:t>
            </a:r>
            <a:r>
              <a:rPr lang="ru-RU" dirty="0" smtClean="0"/>
              <a:t>.</a:t>
            </a:r>
          </a:p>
          <a:p>
            <a:pPr marL="0" indent="0" algn="just">
              <a:buNone/>
            </a:pPr>
            <a:r>
              <a:rPr lang="ru-RU" b="1" dirty="0"/>
              <a:t>Инструкция:</a:t>
            </a:r>
            <a:endParaRPr lang="ru-RU" dirty="0"/>
          </a:p>
          <a:p>
            <a:pPr lvl="0" algn="just"/>
            <a:r>
              <a:rPr lang="ru-RU" dirty="0" smtClean="0"/>
              <a:t>Выбери </a:t>
            </a:r>
            <a:r>
              <a:rPr lang="ru-RU" dirty="0"/>
              <a:t>из своей личной истории такое событие для </a:t>
            </a:r>
            <a:r>
              <a:rPr lang="ru-RU" dirty="0" err="1"/>
              <a:t>перепросмотра</a:t>
            </a:r>
            <a:r>
              <a:rPr lang="ru-RU" dirty="0"/>
              <a:t>, на которое т</a:t>
            </a:r>
            <a:r>
              <a:rPr lang="ru-RU" dirty="0" smtClean="0"/>
              <a:t>ы отреагировала </a:t>
            </a:r>
            <a:r>
              <a:rPr lang="ru-RU" dirty="0"/>
              <a:t>негативно, испытали стресс.</a:t>
            </a:r>
          </a:p>
          <a:p>
            <a:pPr lvl="0" algn="just"/>
            <a:r>
              <a:rPr lang="ru-RU" dirty="0" smtClean="0"/>
              <a:t>Представь </a:t>
            </a:r>
            <a:r>
              <a:rPr lang="ru-RU" dirty="0"/>
              <a:t>эту ситуацию, </a:t>
            </a:r>
            <a:r>
              <a:rPr lang="ru-RU" dirty="0" smtClean="0"/>
              <a:t>представь </a:t>
            </a:r>
            <a:r>
              <a:rPr lang="ru-RU" dirty="0"/>
              <a:t>того человека (или тех людей), с которым связаны </a:t>
            </a:r>
            <a:r>
              <a:rPr lang="ru-RU" dirty="0" smtClean="0"/>
              <a:t>твои </a:t>
            </a:r>
            <a:r>
              <a:rPr lang="ru-RU" dirty="0"/>
              <a:t>переживания в этой ситуации.</a:t>
            </a:r>
          </a:p>
          <a:p>
            <a:pPr lvl="0" algn="just"/>
            <a:r>
              <a:rPr lang="ru-RU" dirty="0"/>
              <a:t>Первое, что нужно сделать, — это принять эту ситуацию. Есть выражение: «Будет так, как и должно быть. Даже если будет иначе». Принять ситуацию - взять на себя ответственность за возникновение этой ситуации.</a:t>
            </a:r>
          </a:p>
          <a:p>
            <a:pPr lvl="0" algn="just"/>
            <a:r>
              <a:rPr lang="ru-RU" dirty="0" smtClean="0"/>
              <a:t>Подумай, </a:t>
            </a:r>
            <a:r>
              <a:rPr lang="ru-RU" dirty="0"/>
              <a:t>какими своими мыслями и чувствами </a:t>
            </a:r>
            <a:r>
              <a:rPr lang="ru-RU" dirty="0" smtClean="0"/>
              <a:t>ты создал </a:t>
            </a:r>
            <a:r>
              <a:rPr lang="ru-RU" dirty="0"/>
              <a:t>эту ситуацию. Приятные ситуации в своей жизни мы создаем позитивными мыслями, а неприятные (стрессовые) — негативными.</a:t>
            </a:r>
          </a:p>
          <a:p>
            <a:pPr lvl="0" algn="just"/>
            <a:r>
              <a:rPr lang="ru-RU" dirty="0"/>
              <a:t>Чему важному и позитивному научила </a:t>
            </a:r>
            <a:r>
              <a:rPr lang="ru-RU" dirty="0" smtClean="0"/>
              <a:t>тебя </a:t>
            </a:r>
            <a:r>
              <a:rPr lang="ru-RU" dirty="0"/>
              <a:t>эта ситуация? </a:t>
            </a:r>
          </a:p>
          <a:p>
            <a:endParaRPr lang="ru-RU" dirty="0"/>
          </a:p>
        </p:txBody>
      </p:sp>
    </p:spTree>
    <p:extLst>
      <p:ext uri="{BB962C8B-B14F-4D97-AF65-F5344CB8AC3E}">
        <p14:creationId xmlns:p14="http://schemas.microsoft.com/office/powerpoint/2010/main" val="181174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323528" y="908720"/>
            <a:ext cx="8301608" cy="5472608"/>
          </a:xfrm>
        </p:spPr>
        <p:txBody>
          <a:bodyPr>
            <a:normAutofit fontScale="85000" lnSpcReduction="10000"/>
          </a:bodyPr>
          <a:lstStyle/>
          <a:p>
            <a:pPr algn="just"/>
            <a:r>
              <a:rPr lang="ru-RU" b="1" u="sng" dirty="0"/>
              <a:t>УПРАЖНЕНИЕ "БУМАЖНЫЙ ЧЕЛОВЕЧЕК"</a:t>
            </a:r>
            <a:endParaRPr lang="ru-RU" dirty="0"/>
          </a:p>
          <a:p>
            <a:pPr marL="0" indent="0" algn="just">
              <a:buNone/>
            </a:pPr>
            <a:r>
              <a:rPr lang="ru-RU" b="1" dirty="0"/>
              <a:t>Цель:</a:t>
            </a:r>
            <a:r>
              <a:rPr lang="ru-RU" dirty="0"/>
              <a:t> работа с агрессией, </a:t>
            </a:r>
            <a:r>
              <a:rPr lang="ru-RU" dirty="0" err="1"/>
              <a:t>аутоагрессией</a:t>
            </a:r>
            <a:r>
              <a:rPr lang="ru-RU" dirty="0"/>
              <a:t>, низкой самооценкой.</a:t>
            </a:r>
          </a:p>
          <a:p>
            <a:pPr algn="just"/>
            <a:r>
              <a:rPr lang="ru-RU" b="1" u="sng" dirty="0"/>
              <a:t>ПСИХОЛОГИЧЕСКОЕ УПРАЖНЕНИЕ «12 ДНЕЙ – 12 СФЕР МОЕЙ ЖИЗНИ»</a:t>
            </a:r>
            <a:endParaRPr lang="ru-RU" dirty="0"/>
          </a:p>
          <a:p>
            <a:pPr marL="0" indent="0" algn="just">
              <a:buNone/>
            </a:pPr>
            <a:r>
              <a:rPr lang="ru-RU" b="1" dirty="0"/>
              <a:t>Цель:</a:t>
            </a:r>
            <a:r>
              <a:rPr lang="ru-RU" dirty="0"/>
              <a:t> поиски внутренних и внешних ресурсов, позитивный взгляд в будущее.</a:t>
            </a:r>
          </a:p>
          <a:p>
            <a:pPr algn="just"/>
            <a:r>
              <a:rPr lang="ru-RU" b="1" u="sng" dirty="0"/>
              <a:t>ТЕХНИКИ SFBT</a:t>
            </a:r>
            <a:endParaRPr lang="ru-RU" b="1" dirty="0"/>
          </a:p>
          <a:p>
            <a:pPr algn="just"/>
            <a:r>
              <a:rPr lang="ru-RU" i="1" dirty="0"/>
              <a:t>краткосрочная терапия, ориентированная на решение.</a:t>
            </a:r>
            <a:endParaRPr lang="ru-RU" b="1" dirty="0"/>
          </a:p>
          <a:p>
            <a:pPr algn="just"/>
            <a:r>
              <a:rPr lang="ru-RU" b="1" dirty="0"/>
              <a:t>Цель:</a:t>
            </a:r>
            <a:r>
              <a:rPr lang="ru-RU" dirty="0"/>
              <a:t> помочь избавиться от негативного взгляда на ситуацию, отыскать свой потенциал и сосредоточиться на нем, помочь позитивно переформулировать трудную ситуацию и по-новому увидеть будущее.</a:t>
            </a:r>
          </a:p>
          <a:p>
            <a:pPr algn="just"/>
            <a:r>
              <a:rPr lang="ru-RU" b="1" u="sng" dirty="0"/>
              <a:t>№ 1. Упражнение 10 плюсов</a:t>
            </a:r>
          </a:p>
          <a:p>
            <a:pPr algn="just"/>
            <a:r>
              <a:rPr lang="ru-RU" b="1" u="sng" dirty="0"/>
              <a:t>№ 2. Техника хороших наименований</a:t>
            </a:r>
            <a:endParaRPr lang="ru-RU" dirty="0"/>
          </a:p>
          <a:p>
            <a:pPr algn="just"/>
            <a:r>
              <a:rPr lang="ru-RU" b="1" u="sng" dirty="0"/>
              <a:t>№ 3. Выявление ресурсов: мое прошлое – это мой ресурс.</a:t>
            </a:r>
            <a:endParaRPr lang="ru-RU" dirty="0"/>
          </a:p>
          <a:p>
            <a:endParaRPr lang="ru-RU" dirty="0"/>
          </a:p>
          <a:p>
            <a:pPr marL="0" indent="0">
              <a:buNone/>
            </a:pPr>
            <a:endParaRPr lang="ru-RU" dirty="0"/>
          </a:p>
          <a:p>
            <a:pPr marL="0" indent="0">
              <a:buNone/>
            </a:pPr>
            <a:endParaRPr lang="ru-RU" dirty="0"/>
          </a:p>
          <a:p>
            <a:endParaRPr lang="ru-RU" dirty="0"/>
          </a:p>
        </p:txBody>
      </p:sp>
    </p:spTree>
    <p:extLst>
      <p:ext uri="{BB962C8B-B14F-4D97-AF65-F5344CB8AC3E}">
        <p14:creationId xmlns:p14="http://schemas.microsoft.com/office/powerpoint/2010/main" val="348638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143000"/>
          </a:xfrm>
        </p:spPr>
        <p:txBody>
          <a:bodyPr>
            <a:normAutofit fontScale="90000"/>
          </a:bodyPr>
          <a:lstStyle/>
          <a:p>
            <a:pPr algn="ctr"/>
            <a:r>
              <a:rPr lang="ru-RU" sz="3100" b="1" u="sng" dirty="0">
                <a:latin typeface="Times New Roman" pitchFamily="18" charset="0"/>
                <a:cs typeface="Times New Roman" pitchFamily="18" charset="0"/>
              </a:rPr>
              <a:t>МАШИНА ВРЕМЕНИ</a:t>
            </a:r>
            <a:r>
              <a:rPr lang="ru-RU" dirty="0"/>
              <a:t/>
            </a:r>
            <a:br>
              <a:rPr lang="ru-RU" dirty="0"/>
            </a:br>
            <a:endParaRPr lang="ru-RU" dirty="0"/>
          </a:p>
        </p:txBody>
      </p:sp>
      <p:sp>
        <p:nvSpPr>
          <p:cNvPr id="3" name="Объект 2"/>
          <p:cNvSpPr>
            <a:spLocks noGrp="1"/>
          </p:cNvSpPr>
          <p:nvPr>
            <p:ph idx="1"/>
          </p:nvPr>
        </p:nvSpPr>
        <p:spPr>
          <a:xfrm>
            <a:off x="179512" y="1196752"/>
            <a:ext cx="8784976" cy="5472608"/>
          </a:xfrm>
        </p:spPr>
        <p:txBody>
          <a:bodyPr>
            <a:normAutofit fontScale="77500" lnSpcReduction="20000"/>
          </a:bodyPr>
          <a:lstStyle/>
          <a:p>
            <a:pPr algn="just"/>
            <a:r>
              <a:rPr lang="ru-RU" b="1" dirty="0"/>
              <a:t>Цель:</a:t>
            </a:r>
            <a:r>
              <a:rPr lang="ru-RU" dirty="0"/>
              <a:t> выработка новых способов решения жизненных проблем, уверенности в своих силах, выявление ресурсов личности - внутренних и внешних</a:t>
            </a:r>
            <a:r>
              <a:rPr lang="ru-RU" dirty="0" smtClean="0"/>
              <a:t>.</a:t>
            </a:r>
          </a:p>
          <a:p>
            <a:pPr marL="0" indent="0" algn="just">
              <a:buNone/>
            </a:pPr>
            <a:r>
              <a:rPr lang="ru-RU" b="1" dirty="0"/>
              <a:t>Вариант №1.</a:t>
            </a:r>
          </a:p>
          <a:p>
            <a:pPr algn="just"/>
            <a:r>
              <a:rPr lang="ru-RU" dirty="0"/>
              <a:t>Поговорим о твоей жизни и пофантазируем о том, что можно было бы сделать иначе, чтобы тебя это порадовало бы.</a:t>
            </a:r>
          </a:p>
          <a:p>
            <a:pPr algn="just"/>
            <a:r>
              <a:rPr lang="ru-RU" dirty="0"/>
              <a:t>Расскажи о реальном событии из своего прошлого, которое тебя расстраивает. Представь, что на машине  времени тебя перенесло именно в тот самый момент своей жизни, который тебе хотелось бы изменить.</a:t>
            </a:r>
          </a:p>
          <a:p>
            <a:pPr algn="just"/>
            <a:r>
              <a:rPr lang="ru-RU" dirty="0"/>
              <a:t>Запиши или расскажи, как оно могло бы произойти самым лучшим для тебя образом.</a:t>
            </a:r>
          </a:p>
          <a:p>
            <a:pPr algn="just"/>
            <a:r>
              <a:rPr lang="ru-RU" dirty="0"/>
              <a:t>Что ты смог бы сделать иначе, чтобы  оно произошло самым лучшим для тебя образом? </a:t>
            </a:r>
          </a:p>
          <a:p>
            <a:pPr algn="just"/>
            <a:r>
              <a:rPr lang="ru-RU" dirty="0"/>
              <a:t>Каким образом ты изменил прошлое?</a:t>
            </a:r>
          </a:p>
          <a:p>
            <a:pPr algn="just"/>
            <a:r>
              <a:rPr lang="ru-RU" dirty="0"/>
              <a:t>И что тогда произошло? </a:t>
            </a:r>
          </a:p>
          <a:p>
            <a:pPr algn="just"/>
            <a:r>
              <a:rPr lang="ru-RU" dirty="0"/>
              <a:t>Какой бы тогда стала твоя жизнь? </a:t>
            </a:r>
          </a:p>
          <a:p>
            <a:pPr algn="just"/>
            <a:r>
              <a:rPr lang="ru-RU" dirty="0"/>
              <a:t>Что можно сделать сейчас, чтобы изменить твою жизнь к лучшему?</a:t>
            </a:r>
          </a:p>
          <a:p>
            <a:pPr algn="just"/>
            <a:endParaRPr lang="ru-RU" dirty="0"/>
          </a:p>
          <a:p>
            <a:pPr algn="just"/>
            <a:endParaRPr lang="ru-RU" dirty="0"/>
          </a:p>
        </p:txBody>
      </p:sp>
    </p:spTree>
    <p:extLst>
      <p:ext uri="{BB962C8B-B14F-4D97-AF65-F5344CB8AC3E}">
        <p14:creationId xmlns:p14="http://schemas.microsoft.com/office/powerpoint/2010/main" val="3507390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686" y="380724"/>
            <a:ext cx="5184576" cy="4704460"/>
          </a:xfrm>
        </p:spPr>
        <p:txBody>
          <a:bodyPr>
            <a:noAutofit/>
          </a:bodyPr>
          <a:lstStyle/>
          <a:p>
            <a:pPr marL="0" indent="0" algn="just">
              <a:buNone/>
            </a:pPr>
            <a:r>
              <a:rPr lang="ru-RU" sz="1800" b="1" dirty="0"/>
              <a:t>Вариант №2.</a:t>
            </a:r>
            <a:endParaRPr lang="ru-RU" sz="1800" dirty="0"/>
          </a:p>
          <a:p>
            <a:pPr algn="just"/>
            <a:r>
              <a:rPr lang="ru-RU" sz="1800" dirty="0"/>
              <a:t>Поговорим о твоей жизни.</a:t>
            </a:r>
          </a:p>
          <a:p>
            <a:pPr algn="just"/>
            <a:r>
              <a:rPr lang="ru-RU" sz="1800" dirty="0"/>
              <a:t>А </a:t>
            </a:r>
            <a:r>
              <a:rPr lang="ru-RU" sz="1800" dirty="0" smtClean="0"/>
              <a:t>теперь? </a:t>
            </a:r>
            <a:r>
              <a:rPr lang="ru-RU" sz="1800" dirty="0"/>
              <a:t>Где живешь? Опиши свое жилище, дом, квартиру. Кто рядом с тобою?  Состав семьи? Есть ли дети?</a:t>
            </a:r>
          </a:p>
          <a:p>
            <a:pPr algn="just"/>
            <a:r>
              <a:rPr lang="ru-RU" sz="1800" dirty="0"/>
              <a:t>Подробное описание дома/квартиры, семьи, праздников, путешествий, интересов, отпусков… </a:t>
            </a:r>
          </a:p>
          <a:p>
            <a:pPr algn="just"/>
            <a:r>
              <a:rPr lang="ru-RU" sz="1800" dirty="0"/>
              <a:t>Охватить все сферы жизни, поощряя вербализацию циркулярными вопросами, и закончить на позитиве.</a:t>
            </a:r>
          </a:p>
          <a:p>
            <a:pPr algn="just"/>
            <a:r>
              <a:rPr lang="ru-RU" sz="1800" dirty="0" smtClean="0"/>
              <a:t>Пофантазируем </a:t>
            </a:r>
            <a:r>
              <a:rPr lang="ru-RU" sz="1800" dirty="0"/>
              <a:t>о том, как она изменится через 1 год? Через 5 лет? Через 10 лет? </a:t>
            </a:r>
          </a:p>
          <a:p>
            <a:pPr algn="just"/>
            <a:r>
              <a:rPr lang="ru-RU" sz="1800" dirty="0"/>
              <a:t>Подробная визуализация: Как ты выглядишь? Как одет? Чем занимаешься</a:t>
            </a:r>
          </a:p>
        </p:txBody>
      </p:sp>
      <p:pic>
        <p:nvPicPr>
          <p:cNvPr id="3074" name="Picture 2" descr="C:\Users\Admin\Downloads\20231023_204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4890" y="382396"/>
            <a:ext cx="3882071" cy="587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046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8229600" cy="1143000"/>
          </a:xfrm>
        </p:spPr>
        <p:txBody>
          <a:bodyPr>
            <a:normAutofit fontScale="90000"/>
          </a:bodyPr>
          <a:lstStyle/>
          <a:p>
            <a:r>
              <a:rPr lang="ru-RU" sz="3100" b="1" u="sng" dirty="0">
                <a:latin typeface="Times New Roman" pitchFamily="18" charset="0"/>
                <a:cs typeface="Times New Roman" pitchFamily="18" charset="0"/>
              </a:rPr>
              <a:t>УПРАЖНЕНИЕ "БУМАЖНЫЙ ЧЕЛОВЕЧЕК"</a:t>
            </a:r>
            <a:r>
              <a:rPr lang="ru-RU" dirty="0"/>
              <a:t/>
            </a:r>
            <a:br>
              <a:rPr lang="ru-RU" dirty="0"/>
            </a:br>
            <a:endParaRPr lang="ru-RU" dirty="0"/>
          </a:p>
        </p:txBody>
      </p:sp>
      <p:sp>
        <p:nvSpPr>
          <p:cNvPr id="3" name="Объект 2"/>
          <p:cNvSpPr>
            <a:spLocks noGrp="1"/>
          </p:cNvSpPr>
          <p:nvPr>
            <p:ph idx="1"/>
          </p:nvPr>
        </p:nvSpPr>
        <p:spPr>
          <a:xfrm>
            <a:off x="323528" y="980728"/>
            <a:ext cx="8496944" cy="5688632"/>
          </a:xfrm>
        </p:spPr>
        <p:txBody>
          <a:bodyPr>
            <a:normAutofit fontScale="77500" lnSpcReduction="20000"/>
          </a:bodyPr>
          <a:lstStyle/>
          <a:p>
            <a:pPr algn="just"/>
            <a:r>
              <a:rPr lang="ru-RU" b="1" dirty="0"/>
              <a:t>Цель:</a:t>
            </a:r>
            <a:r>
              <a:rPr lang="ru-RU" dirty="0"/>
              <a:t> работа с агрессией, </a:t>
            </a:r>
            <a:r>
              <a:rPr lang="ru-RU" dirty="0" err="1"/>
              <a:t>аутоагрессией</a:t>
            </a:r>
            <a:r>
              <a:rPr lang="ru-RU" dirty="0"/>
              <a:t>, низкой самооценкой</a:t>
            </a:r>
            <a:r>
              <a:rPr lang="ru-RU" dirty="0" smtClean="0"/>
              <a:t>.</a:t>
            </a:r>
          </a:p>
          <a:p>
            <a:pPr algn="just"/>
            <a:r>
              <a:rPr lang="ru-RU" dirty="0" smtClean="0"/>
              <a:t>Возьми </a:t>
            </a:r>
            <a:r>
              <a:rPr lang="ru-RU" dirty="0"/>
              <a:t>чистый лист бумаги формата А4 </a:t>
            </a:r>
            <a:r>
              <a:rPr lang="ru-RU" dirty="0" smtClean="0"/>
              <a:t>и </a:t>
            </a:r>
            <a:r>
              <a:rPr lang="ru-RU" dirty="0"/>
              <a:t>руками, без ножниц и других подручных средств, оборвите лист так, чтобы получился человечек.</a:t>
            </a:r>
          </a:p>
          <a:p>
            <a:pPr algn="just"/>
            <a:r>
              <a:rPr lang="ru-RU" dirty="0"/>
              <a:t>Потом </a:t>
            </a:r>
            <a:r>
              <a:rPr lang="ru-RU" dirty="0" smtClean="0"/>
              <a:t>сосредоточься </a:t>
            </a:r>
            <a:r>
              <a:rPr lang="ru-RU" dirty="0"/>
              <a:t>на том, что </a:t>
            </a:r>
            <a:r>
              <a:rPr lang="ru-RU" dirty="0" smtClean="0"/>
              <a:t>тебе </a:t>
            </a:r>
            <a:r>
              <a:rPr lang="ru-RU" dirty="0"/>
              <a:t>не нравится в </a:t>
            </a:r>
            <a:r>
              <a:rPr lang="ru-RU" dirty="0" smtClean="0"/>
              <a:t>твоём </a:t>
            </a:r>
            <a:r>
              <a:rPr lang="ru-RU" dirty="0"/>
              <a:t>творении и </a:t>
            </a:r>
            <a:r>
              <a:rPr lang="ru-RU" dirty="0" smtClean="0"/>
              <a:t>начни </a:t>
            </a:r>
            <a:r>
              <a:rPr lang="ru-RU" dirty="0"/>
              <a:t>его "ругать": "Кривой какой-то!" ,"Косой", "Некрасивый", "Надо быть лучше", "Ноги короткие" и т. д.</a:t>
            </a:r>
          </a:p>
          <a:p>
            <a:pPr algn="just"/>
            <a:r>
              <a:rPr lang="ru-RU" dirty="0"/>
              <a:t>После каждого ругательства </a:t>
            </a:r>
            <a:r>
              <a:rPr lang="ru-RU" dirty="0" smtClean="0"/>
              <a:t>заворачивай </a:t>
            </a:r>
            <a:r>
              <a:rPr lang="ru-RU" dirty="0"/>
              <a:t>край бумаги, начиная сверху, и хорошенько "</a:t>
            </a:r>
            <a:r>
              <a:rPr lang="ru-RU" dirty="0" smtClean="0"/>
              <a:t>заутюживай" </a:t>
            </a:r>
            <a:r>
              <a:rPr lang="ru-RU" dirty="0"/>
              <a:t>его ногтем. Как-то так: </a:t>
            </a:r>
            <a:r>
              <a:rPr lang="ru-RU" dirty="0" smtClean="0"/>
              <a:t>ругнул- завернул, ругнул </a:t>
            </a:r>
            <a:r>
              <a:rPr lang="ru-RU" dirty="0"/>
              <a:t>- </a:t>
            </a:r>
            <a:r>
              <a:rPr lang="ru-RU" dirty="0" smtClean="0"/>
              <a:t>завернул...</a:t>
            </a:r>
            <a:endParaRPr lang="ru-RU" dirty="0"/>
          </a:p>
          <a:p>
            <a:pPr algn="just"/>
            <a:r>
              <a:rPr lang="ru-RU" dirty="0"/>
              <a:t>Когда ругательства будут исчерпаны, </a:t>
            </a:r>
            <a:r>
              <a:rPr lang="ru-RU" dirty="0" smtClean="0"/>
              <a:t>остановись </a:t>
            </a:r>
            <a:r>
              <a:rPr lang="ru-RU" dirty="0"/>
              <a:t>и </a:t>
            </a:r>
            <a:r>
              <a:rPr lang="ru-RU" dirty="0" smtClean="0"/>
              <a:t>посмотри, </a:t>
            </a:r>
            <a:r>
              <a:rPr lang="ru-RU" dirty="0"/>
              <a:t>что у </a:t>
            </a:r>
            <a:r>
              <a:rPr lang="ru-RU" dirty="0" smtClean="0"/>
              <a:t>тебя </a:t>
            </a:r>
            <a:r>
              <a:rPr lang="ru-RU" dirty="0"/>
              <a:t>получится в итоге. Интересно, до какого состояния </a:t>
            </a:r>
            <a:r>
              <a:rPr lang="ru-RU" dirty="0" smtClean="0"/>
              <a:t>твой </a:t>
            </a:r>
            <a:r>
              <a:rPr lang="ru-RU" dirty="0"/>
              <a:t>человечек докрутится.</a:t>
            </a:r>
          </a:p>
          <a:p>
            <a:pPr algn="just"/>
            <a:r>
              <a:rPr lang="ru-RU" dirty="0"/>
              <a:t>Если пофантазировать, то: как </a:t>
            </a:r>
            <a:r>
              <a:rPr lang="ru-RU" dirty="0" smtClean="0"/>
              <a:t>ты </a:t>
            </a:r>
            <a:r>
              <a:rPr lang="ru-RU" dirty="0" err="1" smtClean="0"/>
              <a:t>думаеше</a:t>
            </a:r>
            <a:r>
              <a:rPr lang="ru-RU" dirty="0"/>
              <a:t>, на какие действия теперь способен такой скрученный человечек? У меня получилось, что - на самые бестолковые, тревожные и неэффективные или вообще ни на какие.</a:t>
            </a:r>
          </a:p>
          <a:p>
            <a:pPr algn="just"/>
            <a:r>
              <a:rPr lang="ru-RU" dirty="0"/>
              <a:t>Но это еще не все. Теперь </a:t>
            </a:r>
            <a:r>
              <a:rPr lang="ru-RU" dirty="0" smtClean="0"/>
              <a:t>начинай </a:t>
            </a:r>
            <a:r>
              <a:rPr lang="ru-RU" dirty="0"/>
              <a:t>хвалить этого человечка, как </a:t>
            </a:r>
            <a:r>
              <a:rPr lang="ru-RU" dirty="0" smtClean="0"/>
              <a:t>ты сам </a:t>
            </a:r>
            <a:r>
              <a:rPr lang="ru-RU" dirty="0"/>
              <a:t>себя </a:t>
            </a:r>
            <a:r>
              <a:rPr lang="ru-RU" dirty="0" smtClean="0"/>
              <a:t>хвалишь, </a:t>
            </a:r>
            <a:r>
              <a:rPr lang="ru-RU" dirty="0"/>
              <a:t>говорить ему поддерживающие слова на каждый отворот бумаги. </a:t>
            </a:r>
            <a:r>
              <a:rPr lang="ru-RU" dirty="0" smtClean="0"/>
              <a:t>Похвалил </a:t>
            </a:r>
            <a:r>
              <a:rPr lang="ru-RU" dirty="0"/>
              <a:t>- </a:t>
            </a:r>
            <a:r>
              <a:rPr lang="ru-RU" dirty="0" smtClean="0"/>
              <a:t>отвернул, похвалил </a:t>
            </a:r>
            <a:r>
              <a:rPr lang="ru-RU" dirty="0"/>
              <a:t>- </a:t>
            </a:r>
            <a:r>
              <a:rPr lang="ru-RU" dirty="0" smtClean="0"/>
              <a:t>отвернул...</a:t>
            </a:r>
            <a:endParaRPr lang="ru-RU" dirty="0"/>
          </a:p>
          <a:p>
            <a:pPr marL="0" indent="0" algn="just">
              <a:buNone/>
            </a:pPr>
            <a:endParaRPr lang="ru-RU" dirty="0"/>
          </a:p>
          <a:p>
            <a:endParaRPr lang="ru-RU" dirty="0"/>
          </a:p>
        </p:txBody>
      </p:sp>
    </p:spTree>
    <p:extLst>
      <p:ext uri="{BB962C8B-B14F-4D97-AF65-F5344CB8AC3E}">
        <p14:creationId xmlns:p14="http://schemas.microsoft.com/office/powerpoint/2010/main" val="10056315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419</TotalTime>
  <Words>2495</Words>
  <Application>Microsoft Office PowerPoint</Application>
  <PresentationFormat>Экран (4:3)</PresentationFormat>
  <Paragraphs>144</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Calibri</vt:lpstr>
      <vt:lpstr>Constantia</vt:lpstr>
      <vt:lpstr>Times New Roman</vt:lpstr>
      <vt:lpstr>Wingdings 2</vt:lpstr>
      <vt:lpstr>Поток</vt:lpstr>
      <vt:lpstr>                      Третичная профилактика суицидального поведения подростков</vt:lpstr>
      <vt:lpstr>Виды профилактики суицида</vt:lpstr>
      <vt:lpstr>ТЕХНИКИ РАБОТЫ С НЕСОВЕРШЕННОЛЕТНИМИ, СКЛОННЫМИ К СУИЦИДАЛЬНОМУ ПОВЕДЕНИЮ </vt:lpstr>
      <vt:lpstr>Квадрат Декарта</vt:lpstr>
      <vt:lpstr>       ТЕХНИКА ПЕРЕПРОСМОТРА   ЛИЧНОЙ ИСТОРИИ </vt:lpstr>
      <vt:lpstr>Презентация PowerPoint</vt:lpstr>
      <vt:lpstr>МАШИНА ВРЕМЕНИ </vt:lpstr>
      <vt:lpstr>Презентация PowerPoint</vt:lpstr>
      <vt:lpstr>УПРАЖНЕНИЕ "БУМАЖНЫЙ ЧЕЛОВЕЧЕК" </vt:lpstr>
      <vt:lpstr>Презентация PowerPoint</vt:lpstr>
      <vt:lpstr>ПСИХОЛОГИЧЕСКОЕ УПРАЖНЕНИЕ «12 ДНЕЙ –  12 СФЕР МОЕЙ ЖИЗНИ» </vt:lpstr>
      <vt:lpstr>Презентация PowerPoint</vt:lpstr>
      <vt:lpstr>Презентация PowerPoint</vt:lpstr>
      <vt:lpstr>«Рисование двумя руками»</vt:lpstr>
      <vt:lpstr>ТЕХНИКИ SFBT краткосрочная терапия, ориентированная на решение </vt:lpstr>
      <vt:lpstr>ТЕХНИКА ЧУДА </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ОКАЗАНИЕ ПСИХОЛОГИЧЕСКОЙ ПОДДЕРЖКИ НЕСОВЕРШЕННОЛЕТНИМ, ПРИЗНАННЫМ НАХОДЯЩИМИСЯ В СОП</dc:title>
  <dc:creator>Admin</dc:creator>
  <cp:lastModifiedBy>Пользователь</cp:lastModifiedBy>
  <cp:revision>49</cp:revision>
  <dcterms:created xsi:type="dcterms:W3CDTF">2021-03-18T06:15:32Z</dcterms:created>
  <dcterms:modified xsi:type="dcterms:W3CDTF">2023-10-24T05:53:11Z</dcterms:modified>
</cp:coreProperties>
</file>