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5"/>
  </p:notesMasterIdLst>
  <p:sldIdLst>
    <p:sldId id="28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7" r:id="rId16"/>
    <p:sldId id="342" r:id="rId17"/>
    <p:sldId id="338" r:id="rId18"/>
    <p:sldId id="339" r:id="rId19"/>
    <p:sldId id="340" r:id="rId20"/>
    <p:sldId id="341" r:id="rId21"/>
    <p:sldId id="336" r:id="rId22"/>
    <p:sldId id="345" r:id="rId23"/>
    <p:sldId id="34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>
      <p:cViewPr varScale="1">
        <p:scale>
          <a:sx n="91" d="100"/>
          <a:sy n="91" d="100"/>
        </p:scale>
        <p:origin x="9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10A28-73CF-42E8-8119-A1F13F58EA91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E2CAC-8C43-46D0-8EDD-328C1B94C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5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4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23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79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E7967EB-F18F-437F-8276-2071442AD88E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63A5A5A-0F1D-4F29-B053-FA3592EFA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9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5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1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72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95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4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3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387E6218-B9FA-49B3-8B63-A89F4D9064DB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B8301AC4-3C02-4181-A091-776210BC2DD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2183904"/>
            <a:ext cx="7315200" cy="218390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4581128"/>
            <a:ext cx="3816424" cy="115212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9781" y="687464"/>
            <a:ext cx="8280919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/>
              <a:t>Оказание</a:t>
            </a:r>
            <a:br>
              <a:rPr lang="ru-RU" sz="4000" b="1" dirty="0"/>
            </a:br>
            <a:r>
              <a:rPr lang="ru-RU" sz="4000" b="1" dirty="0"/>
              <a:t> социально-педагогической поддержки и психологической помощи несовершеннолетним с выявленным</a:t>
            </a:r>
            <a:br>
              <a:rPr lang="ru-RU" sz="4000" b="1" dirty="0"/>
            </a:br>
            <a:r>
              <a:rPr lang="ru-RU" sz="4000" b="1" dirty="0"/>
              <a:t> суицидальным риском</a:t>
            </a:r>
            <a:br>
              <a:rPr lang="ru-RU" sz="4000" b="1" dirty="0"/>
            </a:br>
            <a:endParaRPr lang="ru-RU" sz="4000" b="1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R="45720" lvl="0" algn="r">
              <a:buClr>
                <a:srgbClr val="0BD0D9"/>
              </a:buClr>
              <a:buSzPct val="95000"/>
            </a:pPr>
            <a:r>
              <a:rPr lang="ru-RU" sz="1400" b="1" dirty="0">
                <a:latin typeface="Times New Roman"/>
              </a:rPr>
              <a:t>ПЕДАГОГ-ПСИХОЛОГ ОТДЕЛА ПРОФИЛАКТИКИ </a:t>
            </a:r>
          </a:p>
          <a:p>
            <a:pPr marR="45720" lvl="0" algn="r">
              <a:buClr>
                <a:srgbClr val="0BD0D9"/>
              </a:buClr>
              <a:buSzPct val="95000"/>
            </a:pPr>
            <a:r>
              <a:rPr lang="ru-RU" sz="1400" b="1" dirty="0">
                <a:latin typeface="Times New Roman"/>
              </a:rPr>
              <a:t>И КОМПЛЕКСНОЙ РЕАБИЛИТАЦИИ ГУО «БРЕСТСКИЙ </a:t>
            </a:r>
          </a:p>
          <a:p>
            <a:pPr marR="45720" lvl="0" algn="r">
              <a:buClr>
                <a:srgbClr val="0BD0D9"/>
              </a:buClr>
              <a:buSzPct val="95000"/>
            </a:pPr>
            <a:r>
              <a:rPr lang="ru-RU" sz="1400" b="1" dirty="0">
                <a:latin typeface="Times New Roman"/>
              </a:rPr>
              <a:t>ОБЛАСТНОЙ СОЦИАЛЬНО-ПЕДАГОГИЧЕСКИЙ </a:t>
            </a:r>
            <a:r>
              <a:rPr lang="ru-RU" sz="1400" b="1" dirty="0" smtClean="0">
                <a:latin typeface="Times New Roman"/>
              </a:rPr>
              <a:t>ЦЕНТР»                                                          ЗДАНКЕВИЧ  </a:t>
            </a:r>
            <a:r>
              <a:rPr lang="ru-RU" sz="1400" b="1" dirty="0">
                <a:latin typeface="Times New Roman"/>
              </a:rPr>
              <a:t>ИРИНА ПАВЛОВНА </a:t>
            </a:r>
          </a:p>
          <a:p>
            <a:pPr algn="ctr"/>
            <a:endParaRPr lang="ru-RU" sz="40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0757" y="332656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0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Вторичная профилактика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 суицидального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544616"/>
          </a:xfrm>
        </p:spPr>
        <p:txBody>
          <a:bodyPr/>
          <a:lstStyle/>
          <a:p>
            <a:pPr marL="34290" indent="0">
              <a:buNone/>
            </a:pPr>
            <a:r>
              <a:rPr lang="ru-RU" sz="2400" dirty="0"/>
              <a:t>2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u="sng" dirty="0">
                <a:solidFill>
                  <a:schemeClr val="tx1"/>
                </a:solidFill>
              </a:rPr>
              <a:t>Вторичная профилактика </a:t>
            </a:r>
            <a:r>
              <a:rPr lang="ru-RU" sz="2400" dirty="0">
                <a:solidFill>
                  <a:schemeClr val="tx1"/>
                </a:solidFill>
              </a:rPr>
              <a:t>осуществляется с группой учащихся, прямо или косвенно информирующих о суицидальных намерениях, и имеющих факторы суицидального риска.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Основной задачей работы на данном этапе профилактики является </a:t>
            </a:r>
            <a:r>
              <a:rPr lang="ru-RU" sz="2400" b="1" dirty="0">
                <a:solidFill>
                  <a:schemeClr val="tx1"/>
                </a:solidFill>
              </a:rPr>
              <a:t>предотвращение суицида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На этом этапе работы педагог-психолог </a:t>
            </a:r>
            <a:r>
              <a:rPr lang="ru-RU" sz="2000" i="1" dirty="0">
                <a:solidFill>
                  <a:schemeClr val="tx1"/>
                </a:solidFill>
              </a:rPr>
              <a:t>оценивает риск совершения суицидальных действий.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С этой целью можно использовать, например, такие диагностические методики, как «Опросник суицидального риска» (ОСР) (модификация Т.Н. Разуваевой), «Шкала оценки риска суицида» Паттерсона (ШОРС, </a:t>
            </a:r>
            <a:r>
              <a:rPr lang="ru-RU" sz="2000" dirty="0" err="1">
                <a:solidFill>
                  <a:schemeClr val="tx1"/>
                </a:solidFill>
              </a:rPr>
              <a:t>The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Sad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Persons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Scale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Patterson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et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al</a:t>
            </a:r>
            <a:r>
              <a:rPr lang="ru-RU" sz="2000" dirty="0">
                <a:solidFill>
                  <a:schemeClr val="tx1"/>
                </a:solidFill>
              </a:rPr>
              <a:t>., 1983), «Шкала безнадежности» Бека (</a:t>
            </a:r>
            <a:r>
              <a:rPr lang="ru-RU" sz="2000" dirty="0" err="1">
                <a:solidFill>
                  <a:schemeClr val="tx1"/>
                </a:solidFill>
              </a:rPr>
              <a:t>Hopelessness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Scale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Beck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et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al</a:t>
            </a:r>
            <a:r>
              <a:rPr lang="ru-RU" sz="2000" dirty="0">
                <a:solidFill>
                  <a:schemeClr val="tx1"/>
                </a:solidFill>
              </a:rPr>
              <a:t>., 1974).</a:t>
            </a:r>
          </a:p>
          <a:p>
            <a:pPr marL="34290" indent="0" algn="just">
              <a:buNone/>
            </a:pPr>
            <a:endParaRPr lang="ru-RU" sz="2000" dirty="0"/>
          </a:p>
          <a:p>
            <a:pPr marL="34290" indent="0">
              <a:buNone/>
            </a:pPr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116633"/>
            <a:ext cx="129614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Вторичная профилактика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 суицидального </a:t>
            </a:r>
            <a:r>
              <a:rPr lang="ru-RU" sz="2400" b="1" dirty="0" smtClean="0">
                <a:solidFill>
                  <a:srgbClr val="002060"/>
                </a:solidFill>
              </a:rPr>
              <a:t>поведения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3 степени риска суицидальных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5616624"/>
          </a:xfrm>
        </p:spPr>
        <p:txBody>
          <a:bodyPr/>
          <a:lstStyle/>
          <a:p>
            <a:r>
              <a:rPr lang="ru-RU" sz="1800" b="1" i="1" u="sng" dirty="0">
                <a:solidFill>
                  <a:schemeClr val="tx1"/>
                </a:solidFill>
              </a:rPr>
              <a:t>1. Незначительный риск: </a:t>
            </a:r>
            <a:endParaRPr lang="ru-RU" sz="1800" b="1" u="sng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- наличие суицидальных мыслей без определенных планов;</a:t>
            </a:r>
          </a:p>
          <a:p>
            <a:r>
              <a:rPr lang="ru-RU" sz="1800" b="1" i="1" u="sng" dirty="0">
                <a:solidFill>
                  <a:schemeClr val="tx1"/>
                </a:solidFill>
              </a:rPr>
              <a:t>2. Риск средней степени:</a:t>
            </a:r>
            <a:endParaRPr lang="ru-RU" sz="1800" b="1" u="sng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- наличие суицидальных мыслей,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- наличие плана без срока, 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- наличие суицидальных попыток в анамнезе;</a:t>
            </a:r>
          </a:p>
          <a:p>
            <a:r>
              <a:rPr lang="ru-RU" sz="1800" b="1" i="1" u="sng" dirty="0">
                <a:solidFill>
                  <a:schemeClr val="tx1"/>
                </a:solidFill>
              </a:rPr>
              <a:t>3. Высокий риск:</a:t>
            </a:r>
            <a:endParaRPr lang="ru-RU" sz="1800" b="1" u="sng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- наличие суицидальных мыслей, суицидальные мысли, идеи </a:t>
            </a:r>
            <a:r>
              <a:rPr lang="ru-RU" sz="1800" b="1" dirty="0" err="1">
                <a:solidFill>
                  <a:schemeClr val="tx1"/>
                </a:solidFill>
              </a:rPr>
              <a:t>вербализуются</a:t>
            </a:r>
            <a:r>
              <a:rPr lang="ru-RU" sz="1800" b="1" dirty="0">
                <a:solidFill>
                  <a:schemeClr val="tx1"/>
                </a:solidFill>
              </a:rPr>
              <a:t>,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- разработан план совершения суицида,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- есть сроки реализации,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- есть средства для совершения суицида,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</a:rPr>
              <a:t>- отсутствуют надежды на будущее.</a:t>
            </a:r>
          </a:p>
          <a:p>
            <a:pPr marL="3429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9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Вторичная профилактика  </a:t>
            </a:r>
            <a:r>
              <a:rPr lang="ru-RU" sz="2000" b="1" dirty="0" smtClean="0">
                <a:solidFill>
                  <a:srgbClr val="002060"/>
                </a:solidFill>
              </a:rPr>
              <a:t>суицидального </a:t>
            </a:r>
            <a:r>
              <a:rPr lang="ru-RU" sz="2000" b="1" dirty="0">
                <a:solidFill>
                  <a:srgbClr val="002060"/>
                </a:solidFill>
              </a:rPr>
              <a:t>поведения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(высокий риск </a:t>
            </a:r>
            <a:r>
              <a:rPr lang="ru-RU" sz="2000" b="1" dirty="0">
                <a:solidFill>
                  <a:srgbClr val="002060"/>
                </a:solidFill>
              </a:rPr>
              <a:t>суицидальных </a:t>
            </a:r>
            <a:r>
              <a:rPr lang="ru-RU" sz="2000" b="1" dirty="0" smtClean="0">
                <a:solidFill>
                  <a:srgbClr val="002060"/>
                </a:solidFill>
              </a:rPr>
              <a:t>действий)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6021288"/>
          </a:xfrm>
        </p:spPr>
        <p:txBody>
          <a:bodyPr>
            <a:normAutofit fontScale="25000" lnSpcReduction="20000"/>
          </a:bodyPr>
          <a:lstStyle/>
          <a:p>
            <a:pPr marL="34290" indent="0" algn="just"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выявления факторов высокого риска суицидальных действий следует опираться на положения «Инструкции о порядке действий работников учреждений образования, здравоохранения и сотрудников органов внутренних дел при выявлении факторов риска суицидальных действий у несовершеннолетних» и придерживаться алгоритма действий работников учреждений образования, здравоохранения и органов внутренних дел при выявлении несовершеннолетних, склонных к </a:t>
            </a:r>
            <a:r>
              <a:rPr lang="ru-RU" sz="6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суицидоопасному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поведению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ru-RU" sz="4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-Сведения о совершении попытки суицида</a:t>
            </a:r>
            <a:r>
              <a:rPr lang="ru-RU" sz="4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ru-RU" sz="4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выявленное самоповреждение</a:t>
            </a:r>
            <a:r>
              <a:rPr lang="ru-RU" sz="4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;-</a:t>
            </a:r>
            <a:r>
              <a:rPr lang="ru-RU" sz="4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Выявленная попытка суицида;</a:t>
            </a:r>
          </a:p>
          <a:p>
            <a:pPr>
              <a:lnSpc>
                <a:spcPct val="120000"/>
              </a:lnSpc>
            </a:pPr>
            <a:r>
              <a:rPr lang="ru-RU" sz="4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-Угроза совершить суицид</a:t>
            </a:r>
            <a:r>
              <a:rPr lang="ru-RU" sz="4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ru-RU" sz="4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Намерение совершить суицид</a:t>
            </a:r>
            <a:r>
              <a:rPr lang="ru-RU" sz="4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ru-RU" sz="4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о намерении совершить суицид</a:t>
            </a:r>
            <a:r>
              <a:rPr lang="ru-RU" sz="4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выявлении факторов риска суицидальных действий у несовершеннолетнего субъекты профилактики в течение </a:t>
            </a:r>
            <a:r>
              <a:rPr lang="ru-RU" sz="6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рабочего дня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информируют законного представителя о возможностях: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получения психологической помощи и социально-педагогической поддержки в учреждении образования по месту обучения несовершеннолетнего;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получения психиатрической и психологической  помощи в организации здравоохранения по месту жительства;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ограничения доступа к информации глобальной компьютерной сети Интернет, которая может причинить вред здоровью и развитию детей, обеспечения функции « родительского контроля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" indent="0" algn="just">
              <a:lnSpc>
                <a:spcPct val="120000"/>
              </a:lnSpc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 Соглашение для родителей</a:t>
            </a:r>
          </a:p>
          <a:p>
            <a:pPr marL="34290" indent="0" algn="just">
              <a:lnSpc>
                <a:spcPct val="12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3429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3429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2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Ведение случая высокого суицидального риска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976664"/>
          </a:xfrm>
        </p:spPr>
        <p:txBody>
          <a:bodyPr>
            <a:normAutofit/>
          </a:bodyPr>
          <a:lstStyle/>
          <a:p>
            <a:pPr marL="49149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Целесообразным </a:t>
            </a:r>
            <a:r>
              <a:rPr lang="ru-RU" sz="2000" dirty="0">
                <a:solidFill>
                  <a:schemeClr val="tx1"/>
                </a:solidFill>
              </a:rPr>
              <a:t>видится ведение специалистом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(как правило, педагогом-психологом) банка данных об учащихся группы суицидального риска.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91490" indent="-457200" algn="just">
              <a:buFont typeface="Arial" panose="020B0604020202020204" pitchFamily="34" charset="0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При выявлении высокого риска суицида (вне актуального суицидального поведения) – можно инициировать консилиум (представитель администрации</a:t>
            </a:r>
            <a:r>
              <a:rPr lang="ru-RU" sz="2000" dirty="0" smtClean="0">
                <a:solidFill>
                  <a:schemeClr val="tx1"/>
                </a:solidFill>
              </a:rPr>
              <a:t>, педагог-психолог, педагог социальный,  </a:t>
            </a:r>
            <a:r>
              <a:rPr lang="ru-RU" sz="2000" dirty="0">
                <a:solidFill>
                  <a:schemeClr val="tx1"/>
                </a:solidFill>
              </a:rPr>
              <a:t>законные представители, классный руководитель (куратор) (при необходимости)). Документами, сформированными в результате работы консилиума, могут быть протокол консилиума и программа сопровождения подростка. Все участники информируются о неукоснительном соблюдении принципа конфиденциальности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49149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Индивидуальный </a:t>
            </a:r>
            <a:r>
              <a:rPr lang="ru-RU" sz="2000" dirty="0">
                <a:solidFill>
                  <a:schemeClr val="tx1"/>
                </a:solidFill>
              </a:rPr>
              <a:t>план (программа) работы с подростком</a:t>
            </a:r>
            <a:r>
              <a:rPr lang="ru-RU" sz="2000" dirty="0" smtClean="0">
                <a:solidFill>
                  <a:schemeClr val="tx1"/>
                </a:solidFill>
              </a:rPr>
              <a:t>:           отслеживание </a:t>
            </a:r>
            <a:r>
              <a:rPr lang="ru-RU" sz="2000" dirty="0">
                <a:solidFill>
                  <a:schemeClr val="tx1"/>
                </a:solidFill>
              </a:rPr>
              <a:t>психоэмоционального состояния, </a:t>
            </a:r>
            <a:r>
              <a:rPr lang="ru-RU" sz="2000" dirty="0" smtClean="0">
                <a:solidFill>
                  <a:schemeClr val="tx1"/>
                </a:solidFill>
              </a:rPr>
              <a:t>              индивидуальная </a:t>
            </a:r>
            <a:r>
              <a:rPr lang="ru-RU" sz="2000" dirty="0">
                <a:solidFill>
                  <a:schemeClr val="tx1"/>
                </a:solidFill>
              </a:rPr>
              <a:t>работа с учащимся, законными представителями; </a:t>
            </a:r>
            <a:r>
              <a:rPr lang="ru-RU" sz="2000" dirty="0" smtClean="0">
                <a:solidFill>
                  <a:schemeClr val="tx1"/>
                </a:solidFill>
              </a:rPr>
              <a:t> групповая </a:t>
            </a:r>
            <a:r>
              <a:rPr lang="ru-RU" sz="2000" dirty="0">
                <a:solidFill>
                  <a:schemeClr val="tx1"/>
                </a:solidFill>
              </a:rPr>
              <a:t>работа: работа с учебным коллективом учащегося (класс, группа</a:t>
            </a:r>
            <a:r>
              <a:rPr lang="ru-RU" sz="2000" dirty="0" smtClean="0">
                <a:solidFill>
                  <a:schemeClr val="tx1"/>
                </a:solidFill>
              </a:rPr>
              <a:t>), вовлечение </a:t>
            </a:r>
            <a:r>
              <a:rPr lang="ru-RU" sz="2000" dirty="0">
                <a:solidFill>
                  <a:schemeClr val="tx1"/>
                </a:solidFill>
              </a:rPr>
              <a:t>учащегося в тренинги, др. формы групповой работы). </a:t>
            </a:r>
          </a:p>
          <a:p>
            <a:pPr marL="491490" indent="-457200" algn="just"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122413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Правила реагирования в ситуации высокого суицидального </a:t>
            </a:r>
            <a:r>
              <a:rPr lang="ru-RU" sz="2400" b="1" i="1" dirty="0" smtClean="0">
                <a:solidFill>
                  <a:srgbClr val="002060"/>
                </a:solidFill>
              </a:rPr>
              <a:t>риска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(актуальное суицидальное поведение)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5256584"/>
          </a:xfrm>
        </p:spPr>
        <p:txBody>
          <a:bodyPr>
            <a:normAutofit/>
          </a:bodyPr>
          <a:lstStyle/>
          <a:p>
            <a:pPr marL="34290" indent="0" algn="just">
              <a:buNone/>
            </a:pPr>
            <a:r>
              <a:rPr lang="ru-RU" sz="2000" dirty="0"/>
              <a:t>1. </a:t>
            </a:r>
            <a:r>
              <a:rPr lang="ru-RU" sz="2000" dirty="0">
                <a:solidFill>
                  <a:schemeClr val="tx1"/>
                </a:solidFill>
              </a:rPr>
              <a:t>Прежде всего, важно не оставлять учащегося одного, попытаться успокоить его, снизить его тревогу: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ограничить доступ к средствам самоповреждения и способам суицида,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убрать из зоны досягаемости все предметы, которые возможно использовать прямо с целью суицида,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ограничить возможность открыть окно или выйти на крышу: падение с высоты – второй по популярности способ суицида в городской среде,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ограничить возможности перемещения учащегося.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2. Немедленно информировать законных представителей о ситуации риска, в которой оказался учащийся и о необходимости оказать ему экстренную помощь.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3. Позвонить в службы экстренной помощи. Работа экстренных служб необходима в ситуации попытки или завершенного суицида: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75394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Методические рекомендации по организации в учреждении образования работы по профилактике </a:t>
            </a:r>
            <a:r>
              <a:rPr lang="ru-RU" sz="20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суицидоопасного</a:t>
            </a: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поведения обучающихся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400600"/>
          </a:xfrm>
        </p:spPr>
        <p:txBody>
          <a:bodyPr>
            <a:normAutofit fontScale="55000" lnSpcReduction="20000"/>
          </a:bodyPr>
          <a:lstStyle/>
          <a:p>
            <a:pPr marL="3429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Коррекционно-развивающая работа</a:t>
            </a:r>
          </a:p>
          <a:p>
            <a:pPr marL="3429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Необходимо предложить обучающемуся и его законным представителям психологическую помощь на исправление, корректировку особенностей личности несовершеннолетнего и его поведения.</a:t>
            </a:r>
          </a:p>
          <a:p>
            <a:pPr marL="3429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Коррекционно-развивающие программы должны быть направлены на: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Формирование позитивного образа Я, принятие уникальности и неповторимости собственной личности, личности других людей, раскрытие позитивных личностных резервов, повышение стрессоустойчивости, развитие коммуникативных навыков, делового общения, обучение методам, способам </a:t>
            </a:r>
            <a:r>
              <a:rPr lang="ru-RU" dirty="0" err="1">
                <a:solidFill>
                  <a:schemeClr val="tx1"/>
                </a:solidFill>
              </a:rPr>
              <a:t>саморегуляции</a:t>
            </a:r>
            <a:r>
              <a:rPr lang="ru-RU" dirty="0">
                <a:solidFill>
                  <a:schemeClr val="tx1"/>
                </a:solidFill>
              </a:rPr>
              <a:t>, отработку техник принятия верного  решения в ситуациях жизненного выбора, правил поведения в конфликтных ситуациях.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Обучение навыкам отказа, распознаванию манипулирующих методов, способам сопротивления внушению, критическому мышлению.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Оказание содействия в преодолении различных психологических причин трудностей личностного, социального и познавательного развития подростков.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Развитие навыков </a:t>
            </a:r>
            <a:r>
              <a:rPr lang="ru-RU" dirty="0" err="1">
                <a:solidFill>
                  <a:schemeClr val="tx1"/>
                </a:solidFill>
              </a:rPr>
              <a:t>саморегуляции</a:t>
            </a:r>
            <a:r>
              <a:rPr lang="ru-RU" dirty="0">
                <a:solidFill>
                  <a:schemeClr val="tx1"/>
                </a:solidFill>
              </a:rPr>
              <a:t> эмоциональных состояний, стрессоустойчивости, эффективных способов справляться с трудными ситуациями, страхами, тревожностью.</a:t>
            </a:r>
          </a:p>
          <a:p>
            <a:pPr marL="34290" indent="0" algn="ctr">
              <a:buNone/>
            </a:pPr>
            <a:r>
              <a:rPr lang="ru-RU" b="1" dirty="0"/>
              <a:t> </a:t>
            </a: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2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Коррекционно-развивающая программа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620688"/>
            <a:ext cx="6825952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Название программы. ФИО и должность составителя.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1. Пояснительная записка.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2. Актуальность, цель программы.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3. Адресат (с кем будут проводиться занятия).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4. Содержание программы с точно сформулированными темами, указанием количества часов, отводимых на каждую из них.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. Тематический </a:t>
            </a:r>
            <a:r>
              <a:rPr lang="ru-RU" sz="2000" dirty="0">
                <a:solidFill>
                  <a:schemeClr val="tx1"/>
                </a:solidFill>
              </a:rPr>
              <a:t>план занятий: тема, цель, упражнение, задание, процедура.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6</a:t>
            </a:r>
            <a:r>
              <a:rPr lang="ru-RU" sz="2000" dirty="0" smtClean="0">
                <a:solidFill>
                  <a:schemeClr val="tx1"/>
                </a:solidFill>
              </a:rPr>
              <a:t>. Список </a:t>
            </a:r>
            <a:r>
              <a:rPr lang="ru-RU" sz="2000" dirty="0">
                <a:solidFill>
                  <a:schemeClr val="tx1"/>
                </a:solidFill>
              </a:rPr>
              <a:t>литературы.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По </a:t>
            </a:r>
            <a:r>
              <a:rPr lang="ru-RU" sz="2000" dirty="0">
                <a:solidFill>
                  <a:schemeClr val="tx1"/>
                </a:solidFill>
              </a:rPr>
              <a:t>окончании курса  проводится анкетирование или другие методы получения обратной связи.</a:t>
            </a:r>
          </a:p>
          <a:p>
            <a:pPr algn="just"/>
            <a:r>
              <a:rPr lang="ru-RU" sz="2000" b="1" i="1" dirty="0">
                <a:solidFill>
                  <a:schemeClr val="tx1"/>
                </a:solidFill>
              </a:rPr>
              <a:t>Коррекционно-развивающая программа должна быть утверждена руководителем учреждения образования</a:t>
            </a:r>
            <a:r>
              <a:rPr lang="ru-RU" sz="2000" b="1" i="1" dirty="0"/>
              <a:t>.</a:t>
            </a:r>
          </a:p>
          <a:p>
            <a:pPr algn="just"/>
            <a:endParaRPr lang="ru-RU" sz="2000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6328" y="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3792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Проблемы, над которыми мы работаем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1400" b="1" dirty="0">
                <a:solidFill>
                  <a:srgbClr val="002060"/>
                </a:solidFill>
              </a:rPr>
              <a:t>(по результатам диагностики)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836712"/>
            <a:ext cx="6681936" cy="5688632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</a:rPr>
              <a:t>Депрессия</a:t>
            </a:r>
          </a:p>
          <a:p>
            <a:r>
              <a:rPr lang="ru-RU" sz="3600" dirty="0">
                <a:solidFill>
                  <a:schemeClr val="tx1"/>
                </a:solidFill>
              </a:rPr>
              <a:t>Безнадежность</a:t>
            </a:r>
          </a:p>
          <a:p>
            <a:r>
              <a:rPr lang="ru-RU" sz="3600" dirty="0">
                <a:solidFill>
                  <a:schemeClr val="tx1"/>
                </a:solidFill>
              </a:rPr>
              <a:t>Одиночество</a:t>
            </a:r>
          </a:p>
          <a:p>
            <a:r>
              <a:rPr lang="ru-RU" sz="3600" dirty="0">
                <a:solidFill>
                  <a:schemeClr val="tx1"/>
                </a:solidFill>
              </a:rPr>
              <a:t>Беспокойство</a:t>
            </a:r>
          </a:p>
          <a:p>
            <a:r>
              <a:rPr lang="ru-RU" sz="3600" dirty="0">
                <a:solidFill>
                  <a:schemeClr val="tx1"/>
                </a:solidFill>
              </a:rPr>
              <a:t>Тревожность</a:t>
            </a:r>
          </a:p>
          <a:p>
            <a:r>
              <a:rPr lang="ru-RU" sz="3600" dirty="0">
                <a:solidFill>
                  <a:schemeClr val="tx1"/>
                </a:solidFill>
              </a:rPr>
              <a:t>Боль </a:t>
            </a:r>
          </a:p>
          <a:p>
            <a:r>
              <a:rPr lang="ru-RU" sz="3600" dirty="0">
                <a:solidFill>
                  <a:schemeClr val="tx1"/>
                </a:solidFill>
              </a:rPr>
              <a:t>Страх</a:t>
            </a:r>
          </a:p>
          <a:p>
            <a:r>
              <a:rPr lang="ru-RU" sz="3600" dirty="0">
                <a:solidFill>
                  <a:schemeClr val="tx1"/>
                </a:solidFill>
              </a:rPr>
              <a:t>Повышенная агрессия</a:t>
            </a:r>
          </a:p>
          <a:p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1970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Материал для проведения коррекционно-развивающей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54461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Л. А. </a:t>
            </a:r>
            <a:r>
              <a:rPr lang="ru-RU" sz="2000" dirty="0" err="1">
                <a:solidFill>
                  <a:srgbClr val="002060"/>
                </a:solidFill>
              </a:rPr>
              <a:t>Пергаменщик</a:t>
            </a:r>
            <a:r>
              <a:rPr lang="ru-RU" sz="2000" dirty="0">
                <a:solidFill>
                  <a:srgbClr val="002060"/>
                </a:solidFill>
              </a:rPr>
              <a:t>, Н.Л. </a:t>
            </a:r>
            <a:r>
              <a:rPr lang="ru-RU" sz="2000" dirty="0" err="1">
                <a:solidFill>
                  <a:srgbClr val="002060"/>
                </a:solidFill>
              </a:rPr>
              <a:t>Пузыревич</a:t>
            </a:r>
            <a:r>
              <a:rPr lang="ru-RU" sz="2000" dirty="0">
                <a:solidFill>
                  <a:srgbClr val="002060"/>
                </a:solidFill>
              </a:rPr>
              <a:t> «Психологическая помощь в кризисных ситуациях. Практикум»</a:t>
            </a:r>
          </a:p>
          <a:p>
            <a:pPr marL="3429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Психологическая помощь при суицидальном поведении.</a:t>
            </a:r>
          </a:p>
          <a:p>
            <a:pPr marL="3429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Упражнения: «Жизненные ситуации», «Ромашка», «Понимание целей», «Превращаем проблемы в цели», «Карта будущего», «Путь к цели», «Переписанная автобиография», «Мои успехи и мои неудачи», «Хорошее в плохом», «Поиск наилучшей альтернативы», «Баланс реальный и желательный».</a:t>
            </a:r>
          </a:p>
          <a:p>
            <a:pPr marL="3429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Самопомощь  при  суицидальном поведении.</a:t>
            </a:r>
          </a:p>
          <a:p>
            <a:pPr marL="3429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Упражнения: «Взгляд в прошлое», «Что было бы, если бы…», «Расширение сознания силой воображения», «Расширяем рамки», «Встречаем боль с улыбкой», «Это моя жизнь», «Оставляем прошлое в покое».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1970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7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4557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Материал для </a:t>
            </a:r>
            <a:r>
              <a:rPr lang="ru-RU" sz="2000" b="1" dirty="0" smtClean="0">
                <a:solidFill>
                  <a:srgbClr val="002060"/>
                </a:solidFill>
              </a:rPr>
              <a:t>проведения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коррекционно-развивающей работы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84784"/>
            <a:ext cx="7315200" cy="4896544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Силан </a:t>
            </a:r>
            <a:r>
              <a:rPr lang="ru-RU" sz="2400" dirty="0" err="1">
                <a:solidFill>
                  <a:srgbClr val="002060"/>
                </a:solidFill>
              </a:rPr>
              <a:t>Кубан</a:t>
            </a:r>
            <a:r>
              <a:rPr lang="ru-RU" sz="2400" dirty="0">
                <a:solidFill>
                  <a:srgbClr val="002060"/>
                </a:solidFill>
              </a:rPr>
              <a:t>, Уильям </a:t>
            </a:r>
            <a:r>
              <a:rPr lang="ru-RU" sz="2400" dirty="0" err="1">
                <a:solidFill>
                  <a:srgbClr val="002060"/>
                </a:solidFill>
              </a:rPr>
              <a:t>Стил</a:t>
            </a:r>
            <a:r>
              <a:rPr lang="ru-RU" sz="2400" dirty="0">
                <a:solidFill>
                  <a:srgbClr val="002060"/>
                </a:solidFill>
              </a:rPr>
              <a:t> «Кратковременное психотерапевтическое вмешательство»</a:t>
            </a:r>
          </a:p>
          <a:p>
            <a:pPr marL="3429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Подростки 13-18 лет</a:t>
            </a:r>
          </a:p>
          <a:p>
            <a:pPr marL="3429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Безопасность, беспокойство, боль, страх, гнев.</a:t>
            </a:r>
          </a:p>
          <a:p>
            <a:pPr marL="3429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Упражнения: «Здесь я чувствую себя в безопасности», «Я не могу выбросить это из головы», «Айсберг», «Вот как выглядит моя боль», «Когда мне страшно, мне помогает…», «Линия жизни», «Мое будущее». «Мои надежды, мечты, планы на будущее».</a:t>
            </a:r>
          </a:p>
          <a:p>
            <a:pPr marL="3429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1970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00811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Нормативные правовые документы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6"/>
            <a:ext cx="7315200" cy="518457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</a:rPr>
              <a:t>1. Закон РБ № 184-3 от 30.06.2022. Об оказании психологической помощи.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2. Приложение </a:t>
            </a:r>
            <a:r>
              <a:rPr lang="ru-RU" sz="2400" b="1" dirty="0">
                <a:solidFill>
                  <a:schemeClr val="tx1"/>
                </a:solidFill>
              </a:rPr>
              <a:t>5 к Инструктивно-методическому письму «Особенности организации социальной, воспитательной и идеологической работы в учреждениях общего среднего образования в 2022/2023 учебном году»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Методические рекомендации по организации в учреждении образования работы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по профилактике </a:t>
            </a:r>
            <a:r>
              <a:rPr lang="ru-RU" sz="2400" b="1" dirty="0" err="1">
                <a:solidFill>
                  <a:schemeClr val="tx1"/>
                </a:solidFill>
              </a:rPr>
              <a:t>суицидоопасного</a:t>
            </a:r>
            <a:r>
              <a:rPr lang="ru-RU" sz="2400" b="1" dirty="0">
                <a:solidFill>
                  <a:schemeClr val="tx1"/>
                </a:solidFill>
              </a:rPr>
              <a:t> поведения обучающихся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1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527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Сайт Республиканского центра психологической помощи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052736"/>
            <a:ext cx="7315200" cy="554461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Пергаменщик Л.А., </a:t>
            </a:r>
            <a:r>
              <a:rPr lang="ru-RU" sz="2800" dirty="0" err="1">
                <a:solidFill>
                  <a:schemeClr val="tx1"/>
                </a:solidFill>
              </a:rPr>
              <a:t>Матюхова</a:t>
            </a:r>
            <a:r>
              <a:rPr lang="ru-RU" sz="2800" dirty="0">
                <a:solidFill>
                  <a:schemeClr val="tx1"/>
                </a:solidFill>
              </a:rPr>
              <a:t> О.В., </a:t>
            </a:r>
            <a:r>
              <a:rPr lang="ru-RU" sz="2800" dirty="0" err="1">
                <a:solidFill>
                  <a:schemeClr val="tx1"/>
                </a:solidFill>
              </a:rPr>
              <a:t>Бурачевская</a:t>
            </a:r>
            <a:r>
              <a:rPr lang="ru-RU" sz="2800" dirty="0">
                <a:solidFill>
                  <a:schemeClr val="tx1"/>
                </a:solidFill>
              </a:rPr>
              <a:t> Э.Г. «Родители и дети: как выйти из трудных ситуаций» (пособие для родителей)</a:t>
            </a:r>
          </a:p>
          <a:p>
            <a:pPr algn="just"/>
            <a:r>
              <a:rPr lang="ru-RU" sz="2800" dirty="0" err="1">
                <a:solidFill>
                  <a:schemeClr val="tx1"/>
                </a:solidFill>
              </a:rPr>
              <a:t>Матюхова</a:t>
            </a:r>
            <a:r>
              <a:rPr lang="ru-RU" sz="2800" dirty="0">
                <a:solidFill>
                  <a:schemeClr val="tx1"/>
                </a:solidFill>
              </a:rPr>
              <a:t> О.В.,  </a:t>
            </a:r>
            <a:r>
              <a:rPr lang="ru-RU" sz="2800" dirty="0" err="1">
                <a:solidFill>
                  <a:schemeClr val="tx1"/>
                </a:solidFill>
              </a:rPr>
              <a:t>Бурачевская</a:t>
            </a:r>
            <a:r>
              <a:rPr lang="ru-RU" sz="2800" dirty="0">
                <a:solidFill>
                  <a:schemeClr val="tx1"/>
                </a:solidFill>
              </a:rPr>
              <a:t> Э.Г.  «Справляемся с кризисом вместе» (пособие для педагогов)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Громова И.А., </a:t>
            </a:r>
            <a:r>
              <a:rPr lang="ru-RU" sz="2800" dirty="0" err="1">
                <a:solidFill>
                  <a:schemeClr val="tx1"/>
                </a:solidFill>
              </a:rPr>
              <a:t>Олифирович</a:t>
            </a:r>
            <a:r>
              <a:rPr lang="ru-RU" sz="2800" dirty="0">
                <a:solidFill>
                  <a:schemeClr val="tx1"/>
                </a:solidFill>
              </a:rPr>
              <a:t> Н.И. «Профилактика суицидального поведения» (для специалистов)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1970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0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Третичная </a:t>
            </a:r>
            <a:r>
              <a:rPr lang="ru-RU" sz="2800" b="1" dirty="0">
                <a:solidFill>
                  <a:srgbClr val="002060"/>
                </a:solidFill>
              </a:rPr>
              <a:t>профилактика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 суицидального поведения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832648"/>
          </a:xfrm>
        </p:spPr>
        <p:txBody>
          <a:bodyPr>
            <a:normAutofit/>
          </a:bodyPr>
          <a:lstStyle/>
          <a:p>
            <a:pPr marL="34290" indent="0" algn="just"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Направлена </a:t>
            </a:r>
            <a:r>
              <a:rPr lang="ru-RU" sz="2400" dirty="0">
                <a:solidFill>
                  <a:schemeClr val="tx1"/>
                </a:solidFill>
              </a:rPr>
              <a:t>на снижение последствий и уменьшение вероятности повторения попытки суицида, включает в себя социально-педагогическую поддержку и психологическую помощь </a:t>
            </a:r>
            <a:r>
              <a:rPr lang="ru-RU" sz="2400" dirty="0" err="1">
                <a:solidFill>
                  <a:schemeClr val="tx1"/>
                </a:solidFill>
              </a:rPr>
              <a:t>суициденту</a:t>
            </a:r>
            <a:r>
              <a:rPr lang="ru-RU" sz="2400" dirty="0">
                <a:solidFill>
                  <a:schemeClr val="tx1"/>
                </a:solidFill>
              </a:rPr>
              <a:t> и его социальному окружению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оказание психологической помощи, снятие стрессового состояния у очевидцев происшествия (дети, подростки, работники учреждения образования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сотрудничество с другими организациями.</a:t>
            </a:r>
          </a:p>
          <a:p>
            <a:pPr marL="3429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В </a:t>
            </a:r>
            <a:r>
              <a:rPr lang="ru-RU" sz="2000" dirty="0">
                <a:solidFill>
                  <a:schemeClr val="tx1"/>
                </a:solidFill>
              </a:rPr>
              <a:t>первую очередь, адресатом этого уровня профилактической работы становятся обучающиеся, совершившие попытку суицида, с которыми проводится индивидуальная </a:t>
            </a:r>
            <a:r>
              <a:rPr lang="ru-RU" sz="2000" dirty="0" err="1">
                <a:solidFill>
                  <a:schemeClr val="tx1"/>
                </a:solidFill>
              </a:rPr>
              <a:t>психокоррекционная</a:t>
            </a:r>
            <a:r>
              <a:rPr lang="ru-RU" sz="2000" dirty="0">
                <a:solidFill>
                  <a:schemeClr val="tx1"/>
                </a:solidFill>
              </a:rPr>
              <a:t> работа, а также организуются консультации для законных представителей несовершеннолетнего, его одноклассников и друзей, педагогических работников. </a:t>
            </a:r>
          </a:p>
          <a:p>
            <a:pPr marL="34290" indent="0" algn="just">
              <a:buNone/>
            </a:pPr>
            <a:endParaRPr lang="ru-RU" sz="2400" dirty="0"/>
          </a:p>
          <a:p>
            <a:pPr marL="34290" indent="0">
              <a:buNone/>
            </a:pPr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1970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5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4835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Анализ работы по предупреждению </a:t>
            </a:r>
            <a:r>
              <a:rPr lang="ru-RU" sz="2800" b="1" dirty="0" err="1">
                <a:solidFill>
                  <a:srgbClr val="002060"/>
                </a:solidFill>
              </a:rPr>
              <a:t>суицидоопасного</a:t>
            </a:r>
            <a:r>
              <a:rPr lang="ru-RU" sz="2800" b="1" dirty="0">
                <a:solidFill>
                  <a:srgbClr val="002060"/>
                </a:solidFill>
              </a:rPr>
              <a:t> поведения обучающихся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 algn="just"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Анализ </a:t>
            </a:r>
            <a:r>
              <a:rPr lang="ru-RU" sz="2800" dirty="0">
                <a:solidFill>
                  <a:schemeClr val="tx1"/>
                </a:solidFill>
              </a:rPr>
              <a:t>работы по предупреждению </a:t>
            </a:r>
            <a:r>
              <a:rPr lang="ru-RU" sz="2800" dirty="0" err="1">
                <a:solidFill>
                  <a:schemeClr val="tx1"/>
                </a:solidFill>
              </a:rPr>
              <a:t>суицидоопасного</a:t>
            </a:r>
            <a:r>
              <a:rPr lang="ru-RU" sz="2800" dirty="0">
                <a:solidFill>
                  <a:schemeClr val="tx1"/>
                </a:solidFill>
              </a:rPr>
              <a:t> поведения обучающихся рассматривается на совете профилактики не реже 2 раз в год (апрель, октябрь)</a:t>
            </a:r>
          </a:p>
          <a:p>
            <a:pPr marL="0" indent="0" algn="just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	Согласно </a:t>
            </a:r>
            <a:r>
              <a:rPr lang="ru-RU" sz="2800" i="1" dirty="0">
                <a:solidFill>
                  <a:schemeClr val="tx1"/>
                </a:solidFill>
              </a:rPr>
              <a:t>Методическим рекомендациям по организации деятельности учреждения образования по профилактике безнадзорности и правонарушений несовершеннолетних от 31.08.2020</a:t>
            </a:r>
          </a:p>
          <a:p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1970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6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43408"/>
            <a:ext cx="73152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5610944"/>
          </a:xfrm>
        </p:spPr>
        <p:txBody>
          <a:bodyPr>
            <a:normAutofit/>
          </a:bodyPr>
          <a:lstStyle/>
          <a:p>
            <a:pPr marL="3429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Спасибо</a:t>
            </a:r>
          </a:p>
          <a:p>
            <a:pPr marL="3429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за</a:t>
            </a:r>
          </a:p>
          <a:p>
            <a:pPr marL="3429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 внимание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3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Нормативные правовые документы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836712"/>
            <a:ext cx="7315200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b="1" dirty="0"/>
              <a:t>3</a:t>
            </a:r>
            <a:r>
              <a:rPr lang="ru-RU" sz="2400" b="1" dirty="0">
                <a:solidFill>
                  <a:schemeClr val="tx1"/>
                </a:solidFill>
              </a:rPr>
              <a:t>. Постановление Минздрав РБ 7/5/13 15.01.2019 Об утверждении Инструкции о порядке действий работников учреждений образования, здравоохранения и сотрудников органов внутренних дел при выявлении факторов риска суицидальных действий у несовершеннолетнего</a:t>
            </a:r>
            <a:r>
              <a:rPr lang="ru-RU" sz="2400" b="1" dirty="0" smtClean="0">
                <a:solidFill>
                  <a:schemeClr val="tx1"/>
                </a:solidFill>
              </a:rPr>
              <a:t>. 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(Изменения и дополнения  от 28.10.2022 № 104/402/272 (зарегистрировано в Национальном реестре- №8/39504 от 09.02.2023)</a:t>
            </a:r>
            <a:endParaRPr lang="ru-RU" sz="17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ru-RU" sz="1900" b="1" dirty="0">
                <a:solidFill>
                  <a:schemeClr val="tx1"/>
                </a:solidFill>
              </a:rPr>
              <a:t>К	факторам </a:t>
            </a:r>
            <a:r>
              <a:rPr lang="ru-RU" sz="1900" b="1" u="sng" dirty="0">
                <a:solidFill>
                  <a:schemeClr val="tx1"/>
                </a:solidFill>
              </a:rPr>
              <a:t>высокого риска </a:t>
            </a:r>
            <a:r>
              <a:rPr lang="ru-RU" sz="1900" b="1" dirty="0">
                <a:solidFill>
                  <a:schemeClr val="tx1"/>
                </a:solidFill>
              </a:rPr>
              <a:t>суицидальных действий</a:t>
            </a:r>
            <a:r>
              <a:rPr lang="ru-RU" sz="1900" dirty="0">
                <a:solidFill>
                  <a:schemeClr val="tx1"/>
                </a:solidFill>
              </a:rPr>
              <a:t> у несовершеннолетнего следует относить</a:t>
            </a:r>
            <a:r>
              <a:rPr lang="ru-RU" sz="19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b="1" dirty="0">
                <a:solidFill>
                  <a:schemeClr val="tx1"/>
                </a:solidFill>
              </a:rPr>
              <a:t>-Сведения о совершении попытки суицида;</a:t>
            </a:r>
          </a:p>
          <a:p>
            <a:r>
              <a:rPr lang="ru-RU" b="1" dirty="0">
                <a:solidFill>
                  <a:schemeClr val="tx1"/>
                </a:solidFill>
              </a:rPr>
              <a:t>-Впервые выявленное самоповреждение;</a:t>
            </a:r>
          </a:p>
          <a:p>
            <a:r>
              <a:rPr lang="ru-RU" b="1" dirty="0">
                <a:solidFill>
                  <a:schemeClr val="tx1"/>
                </a:solidFill>
              </a:rPr>
              <a:t>-Выявленная попытка суицида;</a:t>
            </a:r>
          </a:p>
          <a:p>
            <a:r>
              <a:rPr lang="ru-RU" b="1" dirty="0">
                <a:solidFill>
                  <a:schemeClr val="tx1"/>
                </a:solidFill>
              </a:rPr>
              <a:t>-Угроза совершить суицид;</a:t>
            </a:r>
          </a:p>
          <a:p>
            <a:r>
              <a:rPr lang="ru-RU" b="1" dirty="0">
                <a:solidFill>
                  <a:schemeClr val="tx1"/>
                </a:solidFill>
              </a:rPr>
              <a:t>-Намерение совершить суицид;</a:t>
            </a:r>
          </a:p>
          <a:p>
            <a:r>
              <a:rPr lang="ru-RU" b="1" dirty="0">
                <a:solidFill>
                  <a:schemeClr val="tx1"/>
                </a:solidFill>
              </a:rPr>
              <a:t>-Высказывание о намерении совершить суицид;</a:t>
            </a:r>
          </a:p>
          <a:p>
            <a:pPr marL="457200" lvl="1" indent="0" algn="just">
              <a:buNone/>
            </a:pPr>
            <a:endParaRPr lang="ru-RU" sz="1900" dirty="0"/>
          </a:p>
          <a:p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81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5277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Нормативные правовые документы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052736"/>
            <a:ext cx="7315200" cy="48908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/>
              <a:t>4. </a:t>
            </a:r>
            <a:r>
              <a:rPr lang="ru-RU" sz="2400" b="1" dirty="0">
                <a:solidFill>
                  <a:schemeClr val="tx1"/>
                </a:solidFill>
              </a:rPr>
              <a:t>Алгоритм действий органов управления и учреждений образования по организации работы по профилактике суицидов и суицидального поведения несовершеннолетних. (Утвержден приказом главного управления по образованию Брестского облисполкома от 03.09.2021 №573)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5. Приказ главного управления по образованию Брестского облисполкома №287 от 12.04.2019 «О совершенствовании работы органов управления образованием и учреждений образования по профилактике гибели несовершеннолетних».</a:t>
            </a:r>
          </a:p>
          <a:p>
            <a:pPr algn="just"/>
            <a:endParaRPr lang="ru-RU" sz="2400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7539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Согласие законных представителей (несовершеннолетнего с 14 лет) на оказание психологической помощи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chemeClr val="tx1"/>
                </a:solidFill>
              </a:rPr>
              <a:t>При оказании психологической помощи несовершеннолетним в возрасте до 14 лет </a:t>
            </a:r>
            <a:r>
              <a:rPr lang="ru-RU" sz="1800" b="1" u="sng" dirty="0">
                <a:solidFill>
                  <a:schemeClr val="tx1"/>
                </a:solidFill>
              </a:rPr>
              <a:t>согласия законных представителей не требуется: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При установлении фактов жестокого обращения, физического, психического, сексуального насилия в отношении несовершеннолетнего;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В случае признания несовершеннолетнего, находящимся в социально опасном положении, в том числе нуждающимся в государственной защите;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При оказании психологической помощи в виде психологического просвещения и психологической профилактики в учреждениях образования и организациях здравоохранения;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При проведении ИПР, комплексной реабилитации в соответствии с законодательством о профилактике безнадзорности и правонарушений несовершеннолетних;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Несовершеннолетним, оказавшимся в чрезвычайных ситуациях природного и техногенного характера;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При обращении несовершеннолетнего за оказанием психологической помощи анонимно;</a:t>
            </a:r>
          </a:p>
          <a:p>
            <a:pPr algn="just"/>
            <a:endParaRPr lang="ru-RU" sz="1800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152128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5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315200" cy="1512168"/>
          </a:xfrm>
        </p:spPr>
        <p:txBody>
          <a:bodyPr>
            <a:normAutofit fontScale="90000"/>
          </a:bodyPr>
          <a:lstStyle/>
          <a:p>
            <a:pPr marL="457200" lvl="1" indent="0" algn="ctr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Алгоритм действий работников учреждений образования, здравоохранения и органов внутренних дел при выявлении несовершеннолетних, склонных к суицидальному поведению (письмо Министерства Образования РБ от 26.12.2017№-10-20/502).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6855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Выявление несовершеннолетних, склонных к суицидальному поведению, осуществляется </a:t>
            </a:r>
            <a:r>
              <a:rPr lang="ru-RU" sz="1800" i="1" u="sng" dirty="0">
                <a:solidFill>
                  <a:schemeClr val="tx1"/>
                </a:solidFill>
              </a:rPr>
              <a:t>в пределах компетенции </a:t>
            </a:r>
            <a:r>
              <a:rPr lang="ru-RU" sz="1800" i="1" dirty="0">
                <a:solidFill>
                  <a:schemeClr val="tx1"/>
                </a:solidFill>
              </a:rPr>
              <a:t>работниками учреждений образования, здравоохранения и органов внутренних дел (далее- субъекты профилактики):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При проведении с несовершеннолетними индивидуальной профилактической работы, в том числе при посещении семей на дому;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При получении информации об </a:t>
            </a:r>
            <a:r>
              <a:rPr lang="ru-RU" sz="1800" b="1" dirty="0" err="1">
                <a:solidFill>
                  <a:schemeClr val="tx1"/>
                </a:solidFill>
              </a:rPr>
              <a:t>аутоагрессивном</a:t>
            </a:r>
            <a:r>
              <a:rPr lang="ru-RU" sz="1800" b="1" dirty="0">
                <a:solidFill>
                  <a:schemeClr val="tx1"/>
                </a:solidFill>
              </a:rPr>
              <a:t> поведении несовершеннолетнего в ходе мониторинга сети Интернет либо при поступлении заявлений граждан;</a:t>
            </a:r>
          </a:p>
          <a:p>
            <a:r>
              <a:rPr lang="ru-RU" sz="1800" b="1" u="sng" dirty="0">
                <a:solidFill>
                  <a:schemeClr val="tx1"/>
                </a:solidFill>
              </a:rPr>
              <a:t>Педагогическими работниками – при проведении бесед с обучающимися, наблюдении за ними, получении информации в отношении несовершеннолетних от третьих лиц (одноклассников, </a:t>
            </a:r>
            <a:r>
              <a:rPr lang="ru-RU" sz="1800" b="1" u="sng" dirty="0" err="1">
                <a:solidFill>
                  <a:schemeClr val="tx1"/>
                </a:solidFill>
              </a:rPr>
              <a:t>одногруппников</a:t>
            </a:r>
            <a:r>
              <a:rPr lang="ru-RU" sz="1800" b="1" u="sng" dirty="0">
                <a:solidFill>
                  <a:schemeClr val="tx1"/>
                </a:solidFill>
              </a:rPr>
              <a:t>, друзей, родственников) о склонности к суицидальному поведению;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Педагогами- психологами учреждений образования – при проведении психологического исследования суицидального поведения обучающихся.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3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Первичная (общая) профилактика  суицидального поведения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400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ru-RU" dirty="0" smtClean="0"/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Проводится на протяжении всего учебного года, предназначена для обучающихся всех возрастных категорий и направлена на воспитание позитивно ориентированной личности, формирование культуры здорового образа жизни, ценностных ориентаций, укрепление психического здоровья, развитие коммуникативных навыков.</a:t>
            </a:r>
          </a:p>
          <a:p>
            <a:pPr marL="3429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Для проведения первичной профилактики не требуется согласие законных представителей или самих несовершеннолетних.</a:t>
            </a:r>
          </a:p>
          <a:p>
            <a:pPr marL="3429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Участники профилактики: администрация УО, педагог-психолог, педагог социальный, педагогические работники УО, законные представители, учащиеся-волонтеры, привлекаемые внешние специалисты (медицинские работники, психологи организаций здравоохранения, психологи территориальных центров социального обслуживания населения, специалисты органов опеки и попечительства, специалисты комиссий по делам несовершеннолетних, сотрудники органов внутренних дел.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7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Мероприятия в рамках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общей профилактики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16624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b="1" dirty="0">
                <a:solidFill>
                  <a:schemeClr val="tx1"/>
                </a:solidFill>
              </a:rPr>
              <a:t>все мероприятия, одной из целей которых является оптимизация психологического климата и содействие в адаптации в учреждении (акции, конкурсы, общешкольные мероприятия, </a:t>
            </a:r>
            <a:r>
              <a:rPr lang="ru-RU" b="1" dirty="0" err="1" smtClean="0">
                <a:solidFill>
                  <a:schemeClr val="tx1"/>
                </a:solidFill>
              </a:rPr>
              <a:t>флеш</a:t>
            </a:r>
            <a:r>
              <a:rPr lang="ru-RU" b="1" dirty="0" smtClean="0">
                <a:solidFill>
                  <a:schemeClr val="tx1"/>
                </a:solidFill>
              </a:rPr>
              <a:t> -</a:t>
            </a:r>
            <a:r>
              <a:rPr lang="ru-RU" b="1" dirty="0">
                <a:solidFill>
                  <a:schemeClr val="tx1"/>
                </a:solidFill>
              </a:rPr>
              <a:t>мобы, классные (кураторские) часы по формированию ценностного отношения к жизни, досуговые мероприятия в школьных классах и т.п.);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классные часы, круглые столы, стендовая информация жизнеутверждающей направленности;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диагностика коллективов учащихся и педагогических работников с целью уточнения особенностей социально-психологического климата (в течение учебного года);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тренинги сплочения и коммуникативной компетентности в учебных классах (группах);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тренинги по обучению основам аутогенной тренировки и эмоциональной </a:t>
            </a:r>
            <a:r>
              <a:rPr lang="ru-RU" b="1" dirty="0" err="1">
                <a:solidFill>
                  <a:schemeClr val="tx1"/>
                </a:solidFill>
              </a:rPr>
              <a:t>саморегуляции</a:t>
            </a:r>
            <a:r>
              <a:rPr lang="ru-RU" b="1" dirty="0">
                <a:solidFill>
                  <a:schemeClr val="tx1"/>
                </a:solidFill>
              </a:rPr>
              <a:t>, социальным навыкам и умениям преодоления стресса; 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тренинги </a:t>
            </a:r>
            <a:r>
              <a:rPr lang="ru-RU" b="1" dirty="0" err="1">
                <a:solidFill>
                  <a:schemeClr val="tx1"/>
                </a:solidFill>
              </a:rPr>
              <a:t>ассертивного</a:t>
            </a:r>
            <a:r>
              <a:rPr lang="ru-RU" b="1" dirty="0">
                <a:solidFill>
                  <a:schemeClr val="tx1"/>
                </a:solidFill>
              </a:rPr>
              <a:t> поведения и уверенности в себе, выработки мотивации достижения успеха;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тренинги личностного роста;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групповые занятия по профилактике эмоционального выгорания для педагогов;</a:t>
            </a:r>
          </a:p>
          <a:p>
            <a:pPr lvl="0" algn="just"/>
            <a:r>
              <a:rPr lang="ru-RU" b="1" dirty="0">
                <a:solidFill>
                  <a:schemeClr val="tx1"/>
                </a:solidFill>
              </a:rPr>
              <a:t>обучение волонтеров-медиаторов из числа активных и инициативных учащихся по оказанию кризисной помощи (антикризисные, информационные волонтерские объединения) и т.д.</a:t>
            </a:r>
          </a:p>
          <a:p>
            <a:pPr marL="34290" indent="0">
              <a:buNone/>
            </a:pPr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3528" y="75750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5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Вторичная </a:t>
            </a:r>
            <a:r>
              <a:rPr lang="ru-RU" sz="2400" b="1" dirty="0">
                <a:solidFill>
                  <a:srgbClr val="002060"/>
                </a:solidFill>
              </a:rPr>
              <a:t>профилактика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суицидального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/>
          </a:bodyPr>
          <a:lstStyle/>
          <a:p>
            <a:pPr marL="377190" indent="-342900">
              <a:buAutoNum type="arabicPeriod"/>
            </a:pPr>
            <a:r>
              <a:rPr lang="ru-RU" sz="2400" u="sng" dirty="0" smtClean="0">
                <a:solidFill>
                  <a:schemeClr val="tx1"/>
                </a:solidFill>
              </a:rPr>
              <a:t>Вторичная </a:t>
            </a:r>
            <a:r>
              <a:rPr lang="ru-RU" sz="2400" u="sng" dirty="0">
                <a:solidFill>
                  <a:schemeClr val="tx1"/>
                </a:solidFill>
              </a:rPr>
              <a:t>профилактика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направлена на выявление факторов риска, провоцирующих суицидальные наклонности, на своевременное выявление учащихся, имеющих измененное психоэмоциональное состояние, склонных к </a:t>
            </a:r>
            <a:r>
              <a:rPr lang="ru-RU" sz="2400" dirty="0" err="1">
                <a:solidFill>
                  <a:schemeClr val="tx1"/>
                </a:solidFill>
              </a:rPr>
              <a:t>суицидоопасному</a:t>
            </a:r>
            <a:r>
              <a:rPr lang="ru-RU" sz="2400" dirty="0">
                <a:solidFill>
                  <a:schemeClr val="tx1"/>
                </a:solidFill>
              </a:rPr>
              <a:t> поведению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3429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(проведение ежегодного психодиагностического обследования, а также анализа наблюдений всех участников образовательного процесса; проведение дополнительной диагностики, анализ диагностических </a:t>
            </a: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анных с выходом на рекомендации; участие в разработке и реализации индивидуальной программы сопровождения)</a:t>
            </a:r>
          </a:p>
          <a:p>
            <a:pPr marL="377190" indent="-342900">
              <a:buAutoNum type="arabicPeriod"/>
            </a:pPr>
            <a:endParaRPr lang="ru-RU" dirty="0"/>
          </a:p>
          <a:p>
            <a:pPr marL="34290" indent="0">
              <a:buNone/>
            </a:pPr>
            <a:endParaRPr lang="ru-RU" dirty="0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7CA3E5F1-CB20-C999-2BE7-610013B30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20" y="219767"/>
            <a:ext cx="1296144" cy="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1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aznocvetnie-bokovie-shtrihi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raznocvetnie-bokovie-shtrihi</Template>
  <TotalTime>2977</TotalTime>
  <Words>2191</Words>
  <Application>Microsoft Office PowerPoint</Application>
  <PresentationFormat>Экран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raznocvetnie-bokovie-shtrihi</vt:lpstr>
      <vt:lpstr> </vt:lpstr>
      <vt:lpstr>Нормативные правовые документы</vt:lpstr>
      <vt:lpstr>Нормативные правовые документы</vt:lpstr>
      <vt:lpstr>Нормативные правовые документы</vt:lpstr>
      <vt:lpstr>Согласие законных представителей (несовершеннолетнего с 14 лет) на оказание психологической помощи</vt:lpstr>
      <vt:lpstr> Алгоритм действий работников учреждений образования, здравоохранения и органов внутренних дел при выявлении несовершеннолетних, склонных к суицидальному поведению (письмо Министерства Образования РБ от 26.12.2017№-10-20/502). </vt:lpstr>
      <vt:lpstr>Первичная (общая) профилактика  суицидального поведения</vt:lpstr>
      <vt:lpstr>Мероприятия в рамках  общей профилактики</vt:lpstr>
      <vt:lpstr>Вторичная профилактика   суицидального поведения</vt:lpstr>
      <vt:lpstr>Вторичная профилактика   суицидального поведения</vt:lpstr>
      <vt:lpstr>Вторичная профилактика   суицидального поведения 3 степени риска суицидальных действий</vt:lpstr>
      <vt:lpstr>Вторичная профилактика  суицидального поведения (высокий риск суицидальных действий)</vt:lpstr>
      <vt:lpstr>Ведение случая высокого суицидального риска</vt:lpstr>
      <vt:lpstr>Правила реагирования в ситуации высокого суицидального риска  (актуальное суицидальное поведение) </vt:lpstr>
      <vt:lpstr>Методические рекомендации по организации в учреждении образования работы по профилактике суицидоопасного поведения обучающихся</vt:lpstr>
      <vt:lpstr>Коррекционно-развивающая программа</vt:lpstr>
      <vt:lpstr>Проблемы, над которыми мы работаем (по результатам диагностики)</vt:lpstr>
      <vt:lpstr>Материал для проведения коррекционно-развивающей работы</vt:lpstr>
      <vt:lpstr>Материал для проведения  коррекционно-развивающей работы</vt:lpstr>
      <vt:lpstr>Сайт Республиканского центра психологической помощи</vt:lpstr>
      <vt:lpstr>Третичная профилактика   суицидального поведения</vt:lpstr>
      <vt:lpstr>Анализ работы по предупреждению суицидоопасного поведения обучающихся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психологической грамотности в образовательной среде через просвещение участников школьного взаимодействия.</dc:title>
  <dc:creator>User</dc:creator>
  <cp:lastModifiedBy>Пользователь</cp:lastModifiedBy>
  <cp:revision>404</cp:revision>
  <dcterms:created xsi:type="dcterms:W3CDTF">2001-12-31T21:03:03Z</dcterms:created>
  <dcterms:modified xsi:type="dcterms:W3CDTF">2023-10-30T12:31:34Z</dcterms:modified>
</cp:coreProperties>
</file>