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3" r:id="rId36"/>
    <p:sldId id="294" r:id="rId37"/>
    <p:sldId id="291" r:id="rId38"/>
    <p:sldId id="292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83C9D-7241-42AA-9315-19C7B09CCE1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A2B47-0F5B-4413-87A0-38568D01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7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A2B47-0F5B-4413-87A0-38568D01583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28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A2B47-0F5B-4413-87A0-38568D01583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4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3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3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356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04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2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5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00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2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7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9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77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2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41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6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54FD-B018-4E8E-B6D6-7E1084C36A9C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F774-7704-478A-92BC-2A77958C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621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28C661-A444-49E6-BC65-78FFD8E4E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1441" y="633046"/>
            <a:ext cx="9749118" cy="386861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ПРОФИЛАКТИКИ СУИЦИДАЛЬНОГО ПОВЕДЕНИЯ СРЕДИ НЕСОВЕРШЕННОЛЕТНИХ В УЧРЕЖДЕНИИ ОБРАЗОВАНИЯ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C07DC0-0626-47BD-A39F-9738100BA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8330" y="4969283"/>
            <a:ext cx="5143670" cy="1501856"/>
          </a:xfrm>
        </p:spPr>
        <p:txBody>
          <a:bodyPr>
            <a:noAutofit/>
          </a:bodyPr>
          <a:lstStyle/>
          <a:p>
            <a:pPr algn="l"/>
            <a:r>
              <a:rPr lang="ru-RU" sz="2300" i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Семергеева</a:t>
            </a:r>
            <a:r>
              <a:rPr lang="ru-RU" sz="2300" i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Э., заведующий отдела профилактики и комплексной реабилитации ГСПУО «Социально–педагогический центр г. Барановичи»</a:t>
            </a:r>
            <a:endParaRPr lang="ru-RU" sz="2300" dirty="0">
              <a:solidFill>
                <a:schemeClr val="bg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15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D177E-3405-4F27-930B-E6FA49F21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61" y="0"/>
            <a:ext cx="10353761" cy="1069123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33FC44-2022-4BC1-BA7C-4D2529949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60" y="804036"/>
            <a:ext cx="10353762" cy="3695136"/>
          </a:xfrm>
        </p:spPr>
        <p:txBody>
          <a:bodyPr/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 Составление педагогами–психологами учреждений образования групповых протоколов по результатам психодиагностического обследования обучающихся (до 01 ноября).</a:t>
            </a:r>
          </a:p>
          <a:p>
            <a:endParaRPr lang="ru-RU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C78028-E804-4FBF-85BF-A9881F16B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928" y="2251272"/>
            <a:ext cx="102489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0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81D2E-8573-4071-A109-752747873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18" y="173501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557874-BBD6-49CA-BB97-27A7E211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58" y="1499821"/>
            <a:ext cx="11784642" cy="4042849"/>
          </a:xfrm>
        </p:spPr>
        <p:txBody>
          <a:bodyPr>
            <a:normAutofit fontScale="92500" lnSpcReduction="20000"/>
          </a:bodyPr>
          <a:lstStyle/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 Анализ данных психодиагностического обследования обучающихся (до 01 ноября).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7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 Ознакомление и выдача рекомендаций классным руководителям (кураторам учебных групп, мастерам производственного обучения) по работе с обучающимися класса/группы в соответствии с выявленной проблематикой, по каждой диагностике (ноябрь).</a:t>
            </a: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Результаты психодиагностического обследования доводятся до сведения законных представителей в индивидуальном порядке педагогом–психологом (ноябрь).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63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D867FC0-AAF6-4773-9B32-DF3422C726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1800" y="253219"/>
            <a:ext cx="5232182" cy="660478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6E94940-B0BE-4405-85B1-CC04AE104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670" y="253219"/>
            <a:ext cx="5127230" cy="660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19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2B964-B13A-4D01-AF46-E9BABFA9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49" y="-107852"/>
            <a:ext cx="10353761" cy="114886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E3E8D-1A71-42D5-BCA7-875F011DF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3972"/>
            <a:ext cx="12379569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 Определение по результатам психодиагностического обследования обучающихся группы риска. К группе риска относятся обучающиеся: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6.1. Имеющие 1 показатель, отклоняющийся от нормы, к которому относится:</a:t>
            </a:r>
          </a:p>
          <a:p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субдепрессивное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истинное депрессивное состояние;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очень глубокое переживание одиночества, погруженность в это состояние / глубокое переживание актуального одиночества;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семейная тревога;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от законных представителей, классного руководителя (куратора, мастера производственного обучения), педагогов;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вовлечении обучающегося в деструктивные интернет–сообщества;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фактора совершения суицида или суицидальной направленности.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119581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05F98-99DC-456E-8315-2CD1920C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55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DB38F-0272-4DD1-9BDF-A9D9CDC6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29" y="1209800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6.2. Имеющие 2 и более показателя, отклоняющихся от нормы, к которым относятся: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изолированный социометрический статус;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тревожности;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депрессия;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нарушенные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–родительские отношения;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избегание.</a:t>
            </a:r>
          </a:p>
        </p:txBody>
      </p:sp>
    </p:spTree>
    <p:extLst>
      <p:ext uri="{BB962C8B-B14F-4D97-AF65-F5344CB8AC3E}">
        <p14:creationId xmlns:p14="http://schemas.microsoft.com/office/powerpoint/2010/main" val="4040465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73D90-DCF2-421F-851B-9F53A955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103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66288-70E5-408E-9DE1-225B62E34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103" y="1326321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6.3. Имеющие 3 и более показателя, отклоняющихся от нормы, к которым относятся: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пренебрегаемый социометрический статус;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возможное переживание одиночества;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наблюдается ответ (иногда/часто/почти всегда) на вопрос 19 в методике В.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Зунга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«Шкала определения уровня депрессии» при отсутствии легкого /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субдепрессивного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истинного депрессивного состояния.</a:t>
            </a:r>
          </a:p>
        </p:txBody>
      </p:sp>
    </p:spTree>
    <p:extLst>
      <p:ext uri="{BB962C8B-B14F-4D97-AF65-F5344CB8AC3E}">
        <p14:creationId xmlns:p14="http://schemas.microsoft.com/office/powerpoint/2010/main" val="2599016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9864E-6960-4ED1-92D1-41169868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305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50E6D9-5C89-489B-9CF6-BA06AC3CE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305" y="1326321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С обучающимися, отнесенными к группе риска проводится углубленная психодиагностика по следующим направлениям (не позднее тридцати дней после первичной диагностики):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суицидальный риск;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отклоняющемуся поведению;</a:t>
            </a:r>
          </a:p>
          <a:p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патохарактерологические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особенности;</a:t>
            </a:r>
          </a:p>
          <a:p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антивитальное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и жизнестойкость;</a:t>
            </a:r>
          </a:p>
          <a:p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–родительские взаимоотношения и т. д.</a:t>
            </a:r>
          </a:p>
        </p:txBody>
      </p:sp>
    </p:spTree>
    <p:extLst>
      <p:ext uri="{BB962C8B-B14F-4D97-AF65-F5344CB8AC3E}">
        <p14:creationId xmlns:p14="http://schemas.microsoft.com/office/powerpoint/2010/main" val="2729707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7DD94-BB81-4742-A250-96E3BC0B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1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321239-7CAF-42DC-9402-CA0A9A15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915" y="1167597"/>
            <a:ext cx="10828644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 Анализ результатов углубленного психодиагностического обследования обучающихся группы риска (до 01 ноября).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 Индивидуальное ознакомление законных представителей с результатами диагностик обучающихся, отнесенных к группе риска (ноябрь).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 Проведение индивидуальных и групповых занятий с несовершеннолетними группы риска по выявленной проблематике, оказание социальной поддержки.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 Составление банка данных несовершеннолетних, нуждающихся в социально–педагогической поддержке и психологической помощи: ФИО, дата выявления, имеющиеся суицидальные и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антисуицидальные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факторы (до 01 ноября).</a:t>
            </a:r>
          </a:p>
        </p:txBody>
      </p:sp>
    </p:spTree>
    <p:extLst>
      <p:ext uri="{BB962C8B-B14F-4D97-AF65-F5344CB8AC3E}">
        <p14:creationId xmlns:p14="http://schemas.microsoft.com/office/powerpoint/2010/main" val="107958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5AD88-8D51-4D25-9005-56229A91C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1" y="103163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87CF13-E259-4255-9B06-1C812DEF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71" y="1055054"/>
            <a:ext cx="11774658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12. Составление индивидуальных психологических заключений по каждому обучающемуся, отнесённому к банку данных (до 01 ноября).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13. Составление индивидуальных планов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–реабилитационной работы (до 01 ноября):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психоэмоционального состояния;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с учащимися, законными представителями;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работа: работа с учебным коллективом обучающегося, вовлечение учащегося в тренинги и другие формы групповой работы.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(индивидуальных и групповых) для классных руководителей (кураторов), мастеров производственного обучения, педагогов, взаимодействующих с данным обучающимся.</a:t>
            </a:r>
          </a:p>
        </p:txBody>
      </p:sp>
    </p:spTree>
    <p:extLst>
      <p:ext uri="{BB962C8B-B14F-4D97-AF65-F5344CB8AC3E}">
        <p14:creationId xmlns:p14="http://schemas.microsoft.com/office/powerpoint/2010/main" val="327108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DD09C-80F7-45ED-9AF5-65A918F6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982" y="231348"/>
            <a:ext cx="10353761" cy="912862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590D1-7912-48CF-AE73-8DE34F854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7945"/>
            <a:ext cx="12393637" cy="50322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14. Индивидуальное консультирование педагогом–психологом законных представителей с выдачей рекомендаций по выявленной проблематике.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 Информирование педагогом–психологом согласно Инструкции (индивидуально) законного представителя о выявленных факторах риска суицидальных действий у несовершеннолетнего и о возможностях: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психологической помощи и социально-педагогической поддержки в учреждении образования;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психиатрической (психотерапевтической) и психологической помощи в организации здравоохранения, оказывающей указанные виды помощи;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доступа к информации глобальной компьютерной сети Интернет, которая может причинить вред здоровью и развитию ребенка, поставщиками интернет-услуг по запросу пользователей, а также путем установления на персональный компьютер программного обеспечения с функцией «родительского контроля».</a:t>
            </a:r>
          </a:p>
        </p:txBody>
      </p:sp>
    </p:spTree>
    <p:extLst>
      <p:ext uri="{BB962C8B-B14F-4D97-AF65-F5344CB8AC3E}">
        <p14:creationId xmlns:p14="http://schemas.microsoft.com/office/powerpoint/2010/main" val="423793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EA934-0615-45BD-AEF9-AC77399D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Первичная (общая) профилактика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E43FC7-8492-4AF8-8A77-394E3190E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со всеми обучающимися учреждения образования. </a:t>
            </a:r>
          </a:p>
          <a:p>
            <a:endParaRPr lang="ru-RU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 протяжении всего учебного года, включая месячник, приуроченный ко Всемирному дню предотвращения самоубийств (10 сентября) и Неделю, приуроченную ко Всемирному дню здоровья (7 апреля).</a:t>
            </a:r>
          </a:p>
        </p:txBody>
      </p:sp>
    </p:spTree>
    <p:extLst>
      <p:ext uri="{BB962C8B-B14F-4D97-AF65-F5344CB8AC3E}">
        <p14:creationId xmlns:p14="http://schemas.microsoft.com/office/powerpoint/2010/main" val="1619286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B5A42-FFB1-4013-B890-B5279D5E0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12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52440F-64B9-4656-8CDD-E076FF2EB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1209800"/>
            <a:ext cx="11882511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16. При выявлении факторов риска суицидальных действий у несовершеннолетнего с письменного согласия законного представителя несовершеннолетнего, оформленного по форме согласно приложению к Инструкции о порядке действий работников учреждений образования, здравоохранения и сотрудников органов внутренних дел при выявлении факторов риска суицидальных действий у несовершеннолетних, информирование о несовершеннолетнем организации здравоохранения, оказывающие психиатрическую (психотерапевтическую) и психологическую помощь (в течение одного рабочего дня).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17. Индивидуальное консультирование педагогом–психологом классных руководителей (кураторов учебных групп) с выдачей рекомендаций по выявленной проблематике.</a:t>
            </a:r>
          </a:p>
        </p:txBody>
      </p:sp>
    </p:spTree>
    <p:extLst>
      <p:ext uri="{BB962C8B-B14F-4D97-AF65-F5344CB8AC3E}">
        <p14:creationId xmlns:p14="http://schemas.microsoft.com/office/powerpoint/2010/main" val="3799639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A3E74-4444-4304-828C-57E59BD6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374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EA75BA-55A6-4B84-B2D5-EB32A5107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974629"/>
            <a:ext cx="11995051" cy="3695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 В случае выявления факторов риска суицидальных действий у несовершеннолетнего либо получения соответствующей информации, педагогические работники предлагают несовершеннолетнему, его законному представителю психологическую помощь и социально–педагогическую поддержку в учреждении образования (</a:t>
            </a:r>
            <a:r>
              <a:rPr lang="ru-RU" sz="25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одного рабочего дня с момента выявления или поступления информации):</a:t>
            </a:r>
            <a:endParaRPr lang="ru-RU" sz="2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18.1. В случае согласия несовершеннолетнего и его законного представителя организовывается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–реабилитационная работа с несовершеннолетним с учетом индивидуально–личностных особенностей, имеющейся психологической проблематики. Сроки определяются, исходя из сложности проблем, объемов помощи, необходимой для решения данных проблем (не менее 6 месяцев);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18.2. В случае несогласия несовершеннолетнего и его законного представителя берется письменный отказ несовершеннолетнего (старше 14 лет) и его законного представителя об оказании психологической помощи в учреждении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41806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6E284F-B344-4D03-BC9B-2EAD6582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38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0A925C-4986-479C-945C-60F8BBDC8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6" y="872198"/>
            <a:ext cx="11854374" cy="5880294"/>
          </a:xfrm>
        </p:spPr>
        <p:txBody>
          <a:bodyPr>
            <a:normAutofit fontScale="85000" lnSpcReduction="10000"/>
          </a:bodyPr>
          <a:lstStyle/>
          <a:p>
            <a:r>
              <a:rPr lang="ru-RU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19. Повторная диагностика несовершеннолетних отнесенных к группе суицидального риска (до 31 марта).</a:t>
            </a:r>
          </a:p>
          <a:p>
            <a:r>
              <a:rPr lang="ru-RU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20. По истечении 6 месячного срока, на основании повторного психологического обследования и информации от педагогов, осуществляющих реализацию плана, </a:t>
            </a:r>
            <a:r>
              <a:rPr lang="ru-RU" sz="29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–реабилитационной работы проводится общий анализ результатов работы с несовершеннолетним. </a:t>
            </a:r>
          </a:p>
          <a:p>
            <a:r>
              <a:rPr lang="ru-RU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 Анализ рассматривается на совете учреждения образования по профилактике безнадзорности и правонарушений несовершеннолетних, где принимается решение о завершении либо продолжении работы с несовершеннолетним.</a:t>
            </a:r>
            <a:r>
              <a:rPr lang="ru-RU" sz="29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22. После завершения реализации индивидуального плана с несовершеннолетним, классный руководитель (куратор учебной группы) продолжает проводить структурированное наблюдение за эмоциональным состоянием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407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C25BA-E89A-4B94-8E7C-3799A60F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442" y="131299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8BE7E-CC01-40AC-8CEA-88591FB63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41" y="1322341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с обучающимися, совершившими суицидальную попытку.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последствий и уменьшение вероятности повторения попытки суицида;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социально–педагогической поддержки и психологической помощи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суициденту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социально–педагогической поддержки и психологической помощи социальному окружению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067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A15F57-496E-4CE3-996E-3B05BF2A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01637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7C4D8-9532-4BD0-B162-F1C078EAF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392679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психологическую помощь, направленную на снятие стрессового состояния у очевидцев происшествия;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сотрудничать с другими организациями.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управления по образованию Барановичского горисполкома, ГСПУО «Социально–педагогический центр г. Барановичи» о всех случаях суицида и суицидальных попыток несовершеннолетних устно — незамедлительно, письменно — в течение суток с момента выявления.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2041426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5B752-180A-41BA-B43A-3FE294B3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847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FD1642-6DFB-4615-823C-F629C0132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47" y="1326321"/>
            <a:ext cx="10353762" cy="3695136"/>
          </a:xfrm>
        </p:spPr>
        <p:txBody>
          <a:bodyPr>
            <a:noAutofit/>
          </a:bodyPr>
          <a:lstStyle/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служебного расследования по факту суицида/суицидальной попытки с информированием о результатах (в письменном виде) управления по образованию Барановичского горисполкома, ГСПУО «Социально–педагогический центр г.</a:t>
            </a:r>
            <a:r>
              <a:rPr lang="en-US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Барановичи» (в течении 1 рабочего дня с момента получения информации).</a:t>
            </a:r>
          </a:p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его законных представителей об имеющихся возможностях оказания психологической и психотерапевтической помощи (незамедлительно).</a:t>
            </a:r>
          </a:p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занятия по снятию психоэмоционального напряжения для одноклассников (одногруппников)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 течение двух рабочих дней с момента получения информации).</a:t>
            </a:r>
          </a:p>
        </p:txBody>
      </p:sp>
    </p:spTree>
    <p:extLst>
      <p:ext uri="{BB962C8B-B14F-4D97-AF65-F5344CB8AC3E}">
        <p14:creationId xmlns:p14="http://schemas.microsoft.com/office/powerpoint/2010/main" val="608405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5412A2-E36D-4C7A-9D51-7258C73B4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118" y="173501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68C160-0173-4A1C-A07A-43712C178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18" y="1581432"/>
            <a:ext cx="10353762" cy="3695136"/>
          </a:xfrm>
        </p:spPr>
        <p:txBody>
          <a:bodyPr>
            <a:noAutofit/>
          </a:bodyPr>
          <a:lstStyle/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семей, в которых имели место случаи суицидальных попыток (суицида) среди ее членов, с целью изучения условий проживания несовершеннолетних, организация сбора дополнительной информации о семье (в течение семи суток с момента выявления).</a:t>
            </a:r>
          </a:p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для законных представителей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его одноклассников и друзей, педагогических работников, с целью получения информации о наличии и качестве поддержки от семьи, педагогов и сверстников.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25871799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26DF9-8B35-4B82-B498-D54C10C4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85" y="147712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53FD8-1CD4-4F1C-B81A-157647985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85" y="1474033"/>
            <a:ext cx="11100014" cy="461422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психологической помощи несовершеннолетнему, совершившему суицидальную попытку (в течение двух недель с момента совершения): </a:t>
            </a: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психологической диагностики;</a:t>
            </a: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первичной экспертной оценки суицидального поведения;</a:t>
            </a: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консилиума по суицидальному случаю. Члены консилиума: представитель администрации УО, специалисты СППС, классный руководитель (куратор учебной группы), законные представители, то есть те люди, которые могут повлиять на кризисную ситуацию.</a:t>
            </a:r>
          </a:p>
          <a:p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рекомендаций участникам образовательного процесса, в том числе имеющим ресурсы влияния на кризисную ситуацию.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783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19647-9206-48DE-AC5B-EF517A37A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86043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III</a:t>
            </a:r>
            <a:r>
              <a:rPr lang="ru-RU" dirty="0">
                <a:effectLst/>
              </a:rPr>
              <a:t>. Третичная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07D6F-3655-4C8A-B08C-4FADB17D4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1432"/>
            <a:ext cx="10353762" cy="3695136"/>
          </a:xfrm>
        </p:spPr>
        <p:txBody>
          <a:bodyPr>
            <a:normAutofit/>
          </a:bodyPr>
          <a:lstStyle/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индивидуальной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суицидентом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согласно индивидуальному плану (не менее 6 месяцев).</a:t>
            </a:r>
          </a:p>
          <a:p>
            <a:pPr lvl="0"/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психолого-педагогического сопровождения несовершеннолетнего, совершившего суицидальную попытку (согласно индивидуальному плану работы).</a:t>
            </a:r>
          </a:p>
        </p:txBody>
      </p:sp>
    </p:spTree>
    <p:extLst>
      <p:ext uri="{BB962C8B-B14F-4D97-AF65-F5344CB8AC3E}">
        <p14:creationId xmlns:p14="http://schemas.microsoft.com/office/powerpoint/2010/main" val="4001056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861D6-82B4-4676-8054-6D43DDB2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86043"/>
            <a:ext cx="10353761" cy="132632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190EA-B2AD-45F1-8933-9C8386B83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1809311"/>
            <a:ext cx="11741834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Выявление факта высокого риска суицидальных действий несовершеннолетнего. Фактор высокого риска совершения суицидальных действий несовершеннолетнего в учреждении образования может быть выявлен одним из следующих способов: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1.1. Сам ребенок рассказывает педагогу–психологу о суицидальных мыслях или действиях (в том числе, о самоповреждении).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 Информация о высоком риске суицидальных действий несовершеннолетнего поступает от педагога или классного руководителя (куратора учебной группы).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1.3. Информация о высоком риске суицидальных действий поступает от медицинского работника учреждения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4519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91605-96F7-4800-8050-9F47F277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Первичная (общая) профилактика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5EF4B-51E1-4AC8-A52F-0CD69CCEE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2096064"/>
            <a:ext cx="10790525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позитивно–ориентированной личности;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здорового образа жизни;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ценностных ориентаций;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конструктивного взаимодействия с окружающими;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психического здоровья обучающихся;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способностей.</a:t>
            </a:r>
          </a:p>
        </p:txBody>
      </p:sp>
    </p:spTree>
    <p:extLst>
      <p:ext uri="{BB962C8B-B14F-4D97-AF65-F5344CB8AC3E}">
        <p14:creationId xmlns:p14="http://schemas.microsoft.com/office/powerpoint/2010/main" val="2675884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52850-757B-4A50-93D2-4230EEC3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264993-6E4E-4215-8AE9-813AAAABB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1.4. Информация о суицидальном поведении несовершеннолетнего поступает от сверстников.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1.5. Информация о суицидальном поведении несовершеннолетнего поступает от законных представителей.</a:t>
            </a:r>
          </a:p>
        </p:txBody>
      </p:sp>
    </p:spTree>
    <p:extLst>
      <p:ext uri="{BB962C8B-B14F-4D97-AF65-F5344CB8AC3E}">
        <p14:creationId xmlns:p14="http://schemas.microsoft.com/office/powerpoint/2010/main" val="538198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F37C5-DA87-401F-8D87-B56D7AFA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BB509B-2DF5-466C-8BBD-D1074DC4D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Информирование администрации школы.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2.1. После поступления информации о высоком риске суицидального поведения педагог–психолог учреждения образования информирует об этом директора учреждения образования (в случае его отсутствия — лицо, его замещающее) и заместителя директора по воспитательной работе.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2.2. Педагог–психолог информирует руководителя учреждения образования о необходимости отслеживания психоэмоционального состояния несовершеннолетнего и создания поддерживающей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3211253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184A0-C35F-4C97-9F82-F79FE43D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148442"/>
            <a:ext cx="10353761" cy="1326321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93568-3506-44AE-A470-50CB0F42E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3" y="1308273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Беседа с несовершеннолетним. 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3.1. Педагог–психолог учреждения образования проводит беседу с целью выявления степени суицидального риска.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3.2. Педагог–психолог учреждения образования проводит углубленную диагностику с целью выявления степени суицидального риска.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3.3. Педагог–психолог учреждения образования проводит экспертную оценку суицидального поведения.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3.4. Педагог–психолог предлагает несовершеннолетнему психологическую помощь и социально–педагогическую поддержку, в случае его согласия — обеспечивают оказание психологической помощи и социально–педагогической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17356878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0A6FC-8756-44F3-95FA-D716906A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4" y="0"/>
            <a:ext cx="10353761" cy="1326321"/>
          </a:xfrm>
        </p:spPr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F87EC1-0606-47E6-93A6-5F73B15C1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19" y="1326321"/>
            <a:ext cx="11577710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Информирование законных представителей несовершеннолетнего о риске суицидального поведения (в течение одного рабочего дня).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4.1. Педагог-психолог учреждения образования информирует законного представителя несовершеннолетнего о выявленных факторах риска.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4.2. Педагог–психолог предлагает законным представителям психологическую помощь и социально–педагогическую поддержку несовершеннолетнего в учреждении образования, в случае согласия — обеспечивает оказание психологической помощи и социально–педагогической поддержки.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4.3. Педагог–психолог информирует законных представителей об имеющихся психологических службах, оказывающих экстренную и кризисную,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медико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–психологическую помощь несовершеннолетним и их семьям.</a:t>
            </a:r>
          </a:p>
        </p:txBody>
      </p:sp>
    </p:spTree>
    <p:extLst>
      <p:ext uri="{BB962C8B-B14F-4D97-AF65-F5344CB8AC3E}">
        <p14:creationId xmlns:p14="http://schemas.microsoft.com/office/powerpoint/2010/main" val="4135548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E81C2-62DD-4B7F-AACC-3CB31ADA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AEA421-C73A-4941-A017-7AC0171B4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4" y="1935921"/>
            <a:ext cx="10677984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4.4. Педагог–психолог информирует законного представителя несовершеннолетнего о возможности получения психиатрической (психотерапевтической) и психологической помощи в организациях здравоохранения. 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письменного согласия, законного представителя, оформленного по утвержденной форме, учреждение образования направляет информацию о несовершеннолетнем в организацию здравоохранения, оказывающую психиатрическую (психотерапевтическую) и психологическую помощь, по месту жительства (месту пребывания) несовершеннолетнего (в течение одного рабочего дня).</a:t>
            </a:r>
          </a:p>
        </p:txBody>
      </p:sp>
    </p:spTree>
    <p:extLst>
      <p:ext uri="{BB962C8B-B14F-4D97-AF65-F5344CB8AC3E}">
        <p14:creationId xmlns:p14="http://schemas.microsoft.com/office/powerpoint/2010/main" val="3174586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292C9-C87F-40B2-8C5C-CDDE63FF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1" cy="1326321"/>
          </a:xfrm>
        </p:spPr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B2B9D1-D318-4C44-9BE5-D97BF445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6321"/>
            <a:ext cx="12191999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 Сопровождение несовершеннолетнего в учреждении образования.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5.1. Участие в составлении индивидуального плана (программы). 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5.2. Определение шагов индивидуальной социально–педагогической поддержки и психологической помощи.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5.3. Проведение индивидуальной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психокоррекционной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с учащимся.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5.4. Педагог–психолог совместно с классным руководителем (куратором учебной группы) способствует созданию дружественной поддерживающей атмосферы в классе (группе), ориентирует обучающихся на совместную деятельность и включение в нее учащегося с целью восстановления навыков адаптации (это может быть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командообразующий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коммуникативный тренинг, тренинг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фрустрационной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толерантности и т.п., в зависимости от выявленных у учащегося сложностей)</a:t>
            </a:r>
          </a:p>
        </p:txBody>
      </p:sp>
    </p:spTree>
    <p:extLst>
      <p:ext uri="{BB962C8B-B14F-4D97-AF65-F5344CB8AC3E}">
        <p14:creationId xmlns:p14="http://schemas.microsoft.com/office/powerpoint/2010/main" val="37568129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90634-97B9-4C3B-8BCD-8DA6A8E61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403639"/>
            <a:ext cx="10353761" cy="1326321"/>
          </a:xfrm>
        </p:spPr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99B3DF-15BF-4285-B21D-F1AA9396E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114" y="1729960"/>
            <a:ext cx="11544886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5.5. Педагог–психолог учреждения образования предоставляет рекомендации педагогическому коллективу учреждения образования, касающиеся особенностей обучения, взаимодействия с несовершеннолетним, с учетом сложившейся ситуации, личностных особенностей и потребностей несовершеннолетнего.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5.6. Педагог–психолог информирует педагогических работников о необходимости отслеживать психоэмоциональное состояние несовершеннолетнего. 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5.7. Педагог–психолог информирует законных представителей о признаках психологического неблагополучия, и о необходимости отслеживать психоэмоциональное состояние несовершеннолетнего.</a:t>
            </a:r>
          </a:p>
        </p:txBody>
      </p:sp>
    </p:spTree>
    <p:extLst>
      <p:ext uri="{BB962C8B-B14F-4D97-AF65-F5344CB8AC3E}">
        <p14:creationId xmlns:p14="http://schemas.microsoft.com/office/powerpoint/2010/main" val="202237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C207F-7A08-475C-A1D1-7744B231A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9772"/>
            <a:ext cx="10353761" cy="1326321"/>
          </a:xfrm>
        </p:spPr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21BA4-59D7-4D8E-8A27-1DBDF3531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81432"/>
            <a:ext cx="10353762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 Работа со сверстниками.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6.1. Изучить отношения со сверстниками (одноклассниками (одногруппниками) и друзьями из учреждения образования).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6.2. Содействовать усилению эмоциональных поддерживающих связей со значимыми сверстниками.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6.3. При наличии конфликтов со сверстниками — оказать помощь в их разрешении.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6.4. Организовать групповые формы работы и включать в них учащегося.</a:t>
            </a:r>
          </a:p>
        </p:txBody>
      </p:sp>
    </p:spTree>
    <p:extLst>
      <p:ext uri="{BB962C8B-B14F-4D97-AF65-F5344CB8AC3E}">
        <p14:creationId xmlns:p14="http://schemas.microsoft.com/office/powerpoint/2010/main" val="10855400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8894F-AB1D-484E-8832-BCE3BCC2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55111"/>
            <a:ext cx="10353761" cy="1326321"/>
          </a:xfrm>
        </p:spPr>
        <p:txBody>
          <a:bodyPr/>
          <a:lstStyle/>
          <a:p>
            <a:r>
              <a:rPr lang="ru-RU" dirty="0">
                <a:effectLst/>
              </a:rPr>
              <a:t>Алгоритм кризисного реагирования в учреждении образования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30C2B6-3146-4297-B6A2-2582C4A4C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81432"/>
            <a:ext cx="12191999" cy="3695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 В случае актуального суицидального поведения принимаются следующие меры незамедлительного реагирования: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7.1. Не оставлять несовершеннолетнего одного, попытаться его успокоить и снизить тревогу;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7.2. Ограничить доступ к средствам самоповреждения и способам суицида;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7.3. Убрать из зоны досягаемости все предметы, которые возможно использовать прямо с целью суицида;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7.4. Ограничить возможность открыть окно или выйти на крышу;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7.5. Ограничить возможность перемещения обучающегося.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7.6. Немедленно информировать законных представителей о ситуации риска, в которой оказался подросток и о необходимости оказать ему экстренную помощь;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7.7. Позвонить в службы экстренной помощи, в случае попытки или завершенного суицида.</a:t>
            </a:r>
          </a:p>
        </p:txBody>
      </p:sp>
    </p:spTree>
    <p:extLst>
      <p:ext uri="{BB962C8B-B14F-4D97-AF65-F5344CB8AC3E}">
        <p14:creationId xmlns:p14="http://schemas.microsoft.com/office/powerpoint/2010/main" val="3847411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AF2C2-84C6-4C65-BBCF-8DE0D29C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3015176"/>
            <a:ext cx="10353761" cy="132632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7494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F84C5B-9BDD-40F2-A289-BBB950A95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Первичная (общая) профилактика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6C445-3F71-4848-AACD-BA117BC0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75" y="1012852"/>
            <a:ext cx="11788725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прививать существующие в обществе социальные нормы поведения;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и развивать ценностные отношения в социуме;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позитивный образ «Я», уникальность и неповторимость не только собственной личности, но и других людей;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системы социально–педагогической поддержки обучающихся разных возрастных групп в образовательном процессе;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осведомленность персонала, законных представителей и обучающихся о признаках возможного суицида, факторах риска и путях действия в этой ситуации;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различные государственные органы и общественные объединения для оказания помощи в проведении профилактической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94567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D5010-A003-4F71-B039-5A8AB3775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31299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94064E-7EEA-42C6-B7B8-76884C29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57620"/>
            <a:ext cx="10353762" cy="3695136"/>
          </a:xfrm>
        </p:spPr>
        <p:txBody>
          <a:bodyPr>
            <a:normAutofit/>
          </a:bodyPr>
          <a:lstStyle/>
          <a:p>
            <a:r>
              <a:rPr lang="ru-RU" sz="2500" dirty="0">
                <a:effectLst/>
              </a:rPr>
              <a:t>Проводиться со всеми обучающимися учреждения образования, законные представители (сами несовершеннолетние, достигшие 14–летнего возраста) которых дали согласие на проведение диагностики.</a:t>
            </a:r>
          </a:p>
          <a:p>
            <a:endParaRPr lang="ru-RU" sz="2500" dirty="0">
              <a:effectLst/>
            </a:endParaRPr>
          </a:p>
          <a:p>
            <a:r>
              <a:rPr lang="ru-RU" sz="2500" dirty="0">
                <a:effectLst/>
              </a:rPr>
              <a:t>Проводиться ежегодно, до 01 ноября.</a:t>
            </a:r>
          </a:p>
        </p:txBody>
      </p:sp>
    </p:spTree>
    <p:extLst>
      <p:ext uri="{BB962C8B-B14F-4D97-AF65-F5344CB8AC3E}">
        <p14:creationId xmlns:p14="http://schemas.microsoft.com/office/powerpoint/2010/main" val="241255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36D23-0BD4-4A0A-ADCF-FBDB31FA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73502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841A6-077C-4592-9D8C-4BE0477FE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08" y="1260671"/>
            <a:ext cx="10704848" cy="49595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факторов риска, провоцирующих суицидальные наклонности;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выявление учащихся, имеющих измененное психоэмоциональное состояние и склонных к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суицидоопасному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поведению;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группы суицидального риска;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банка данных обучающихся, нуждающихся в социально–педагогической поддержке и психологической помощи;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обучающихся и семей банка данных с целью предупреждения суицидов.</a:t>
            </a:r>
          </a:p>
        </p:txBody>
      </p:sp>
    </p:spTree>
    <p:extLst>
      <p:ext uri="{BB962C8B-B14F-4D97-AF65-F5344CB8AC3E}">
        <p14:creationId xmlns:p14="http://schemas.microsoft.com/office/powerpoint/2010/main" val="199902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AEB81-1DD5-4F03-AA39-C3D0B4043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59433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26154-8FC5-4742-B9FB-2AB59270E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3" y="1378612"/>
            <a:ext cx="10818661" cy="3695136"/>
          </a:xfrm>
        </p:spPr>
        <p:txBody>
          <a:bodyPr>
            <a:noAutofit/>
          </a:bodyPr>
          <a:lstStyle/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детей и подростков, нуждающихся в незамедлительной помощи и защите;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работу с семьей несовершеннолетнего, попавшего в трудную жизненную ситуацию или испытывающего кризисное состояние;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сопровождать обучающихся отнесенных к банку данных и группе суицидального риска;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привлекать специалистов различных государственных органов и общественных объединений для оказания помощи в проведении профилактической работы.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4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144E5-A07A-4840-944F-B1AD2CAE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051" y="131298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0B4D75-5602-41B2-9A71-F2FD5212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22" y="1190332"/>
            <a:ext cx="11216640" cy="55363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</a:t>
            </a:r>
          </a:p>
          <a:p>
            <a:pPr lvl="0"/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ежегодного психодиагностического обследования по выявлению факторов высокого риска </a:t>
            </a:r>
            <a:r>
              <a:rPr lang="ru-RU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суицидоопасного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среди обучающихся:</a:t>
            </a:r>
          </a:p>
          <a:p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 Проводится с обучающимися 5–11 классов (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курсов) учреждений образования по следующим направлениям (сентябрь–октябрь):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1.1.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социально–психологического статуса в учебном коллективе; 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1.2. изучение уровня одиночества;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1.3. изучение уровня тревожности;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1.4. изучение уровня депрессии;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1.5. изучение стратегий </a:t>
            </a:r>
            <a:r>
              <a:rPr lang="ru-RU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совладания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 стрессовой ситуацией;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1.6.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аспектов </a:t>
            </a:r>
            <a:r>
              <a:rPr lang="ru-RU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–родительских отношений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8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5C0FF-4321-41CA-9696-65A76D029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38" y="0"/>
            <a:ext cx="10353761" cy="1326321"/>
          </a:xfrm>
        </p:spPr>
        <p:txBody>
          <a:bodyPr/>
          <a:lstStyle/>
          <a:p>
            <a:pPr algn="l"/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Вторичная профилактика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943F1-D2B5-495C-9AD3-8BF3942A5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38" y="1062088"/>
            <a:ext cx="11395437" cy="5795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диагностики используются следующие диагностические методики с соблюдением диагностической процедуры: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 социометрическое исследование;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 опросник «Одиночество» С. Г. Корчагиной, шкала субъективного ощущения одиночества (</a:t>
            </a:r>
            <a:r>
              <a:rPr lang="en-US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UCLA Loneliness Scale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Рассела,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Пепло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Фергюсона;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 методика самооценки школьных ситуаций, разработана по принципу «Шкалы социально–ситуативной тревоги» О.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Кондаша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шкала тревоги Ч. Д.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Спилбергера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 адаптации Ю. П. Ханина);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4) шкала определения уровня депрессии В. 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Зунга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(в адаптации Т. Н. 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Балашовой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5) методика диагностики стресс–совладающего поведения Д. </a:t>
            </a:r>
            <a:r>
              <a:rPr lang="ru-RU" sz="2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Амихрана</a:t>
            </a:r>
            <a:r>
              <a:rPr lang="ru-RU" sz="2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6) методика «Анализ семейной тревоги» Э. Г. Эйдемиллера.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923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69</TotalTime>
  <Words>853</Words>
  <Application>Microsoft Office PowerPoint</Application>
  <PresentationFormat>Широкоэкранный</PresentationFormat>
  <Paragraphs>202</Paragraphs>
  <Slides>39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Bookman Old Style</vt:lpstr>
      <vt:lpstr>Calibri</vt:lpstr>
      <vt:lpstr>Rockwell</vt:lpstr>
      <vt:lpstr>Times New Roman</vt:lpstr>
      <vt:lpstr>Damask</vt:lpstr>
      <vt:lpstr>МОДЕЛЬ ПРОФИЛАКТИКИ СУИЦИДАЛЬНОГО ПОВЕДЕНИЯ СРЕДИ НЕСОВЕРШЕННОЛЕТНИХ В УЧРЕЖДЕНИИ ОБРАЗОВАНИЯ</vt:lpstr>
      <vt:lpstr>I. Первичная (общая) профилактика </vt:lpstr>
      <vt:lpstr>I. Первичная (общая) профилактика </vt:lpstr>
      <vt:lpstr>I. Первичная (общая) профилактика 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Презентация PowerPoint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II. Вторичная профилактика</vt:lpstr>
      <vt:lpstr>III. Третичная профилактика</vt:lpstr>
      <vt:lpstr>III. Третичная профилактика</vt:lpstr>
      <vt:lpstr>III. Третичная профилактика</vt:lpstr>
      <vt:lpstr>III. Третичная профилактика</vt:lpstr>
      <vt:lpstr>III. Третичная профилактика</vt:lpstr>
      <vt:lpstr>III. Третичная профилактика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Алгоритм кризисного реагирования в учреждении образования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ПРОФИЛАКТИКИ СУИЦИДАЛЬНОГО ПОВЕДЕНИЯ СРЕДИ НЕСОВЕРШЕННОЛЕТНИХ В УЧРЕЖДЕНИИ ОБРАЗОВАНИЯ</dc:title>
  <dc:creator>Пользователь</dc:creator>
  <cp:lastModifiedBy>Пользователь</cp:lastModifiedBy>
  <cp:revision>21</cp:revision>
  <dcterms:created xsi:type="dcterms:W3CDTF">2023-10-19T17:50:38Z</dcterms:created>
  <dcterms:modified xsi:type="dcterms:W3CDTF">2023-10-19T19:00:47Z</dcterms:modified>
  <cp:contentStatus/>
</cp:coreProperties>
</file>